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256" r:id="rId2"/>
    <p:sldId id="257" r:id="rId3"/>
    <p:sldId id="266" r:id="rId4"/>
    <p:sldId id="258" r:id="rId5"/>
    <p:sldId id="282" r:id="rId6"/>
    <p:sldId id="284" r:id="rId7"/>
    <p:sldId id="289" r:id="rId8"/>
    <p:sldId id="290" r:id="rId9"/>
    <p:sldId id="291" r:id="rId10"/>
    <p:sldId id="292" r:id="rId11"/>
    <p:sldId id="268" r:id="rId12"/>
    <p:sldId id="270" r:id="rId13"/>
    <p:sldId id="271" r:id="rId14"/>
    <p:sldId id="272" r:id="rId15"/>
    <p:sldId id="273" r:id="rId16"/>
    <p:sldId id="274" r:id="rId17"/>
    <p:sldId id="275" r:id="rId18"/>
    <p:sldId id="269" r:id="rId19"/>
    <p:sldId id="276" r:id="rId20"/>
    <p:sldId id="277" r:id="rId21"/>
    <p:sldId id="278" r:id="rId22"/>
    <p:sldId id="280" r:id="rId23"/>
    <p:sldId id="279" r:id="rId24"/>
    <p:sldId id="281" r:id="rId25"/>
    <p:sldId id="285" r:id="rId26"/>
    <p:sldId id="286" r:id="rId27"/>
    <p:sldId id="287" r:id="rId28"/>
    <p:sldId id="288" r:id="rId29"/>
    <p:sldId id="294" r:id="rId30"/>
  </p:sldIdLst>
  <p:sldSz cx="18288000" cy="10287000"/>
  <p:notesSz cx="6858000" cy="9144000"/>
  <p:embeddedFontLst>
    <p:embeddedFont>
      <p:font typeface="맑은 고딕" panose="020B0503020000020004" pitchFamily="50" charset="-127"/>
      <p:regular r:id="rId32"/>
      <p:bold r:id="rId33"/>
    </p:embeddedFont>
    <p:embeddedFont>
      <p:font typeface="나눔스퀘어_ac" panose="020B0600000101010101" pitchFamily="50" charset="-127"/>
      <p:regular r:id="rId34"/>
    </p:embeddedFont>
    <p:embeddedFont>
      <p:font typeface="Calibri" panose="020F0502020204030204" pitchFamily="34" charset="0"/>
      <p:regular r:id="rId35"/>
      <p:bold r:id="rId36"/>
      <p:italic r:id="rId37"/>
      <p:boldItalic r:id="rId38"/>
    </p:embeddedFont>
    <p:embeddedFont>
      <p:font typeface="나눔스퀘어_ac Bold" panose="020B0600000101010101" pitchFamily="50" charset="-127"/>
      <p:bold r:id="rId39"/>
    </p:embeddedFont>
    <p:embeddedFont>
      <p:font typeface="나눔스퀘어_ac ExtraBold" panose="020B0600000101010101" pitchFamily="50" charset="-127"/>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D4A"/>
    <a:srgbClr val="53FF78"/>
    <a:srgbClr val="58CCFF"/>
    <a:srgbClr val="FD8A69"/>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5" d="100"/>
          <a:sy n="75" d="100"/>
        </p:scale>
        <p:origin x="-494" y="-55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6D684D-CBA5-4AB8-B570-BCC5D7170DB4}" type="doc">
      <dgm:prSet loTypeId="urn:microsoft.com/office/officeart/2005/8/layout/chevron1" loCatId="process" qsTypeId="urn:microsoft.com/office/officeart/2005/8/quickstyle/simple1" qsCatId="simple" csTypeId="urn:microsoft.com/office/officeart/2005/8/colors/accent0_1" csCatId="mainScheme" phldr="1"/>
      <dgm:spPr/>
    </dgm:pt>
    <dgm:pt modelId="{A03F873F-DAB9-41DD-B589-A50698BA6B86}">
      <dgm:prSet phldrT="[텍스트]"/>
      <dgm:spPr>
        <a:solidFill>
          <a:schemeClr val="bg1">
            <a:lumMod val="95000"/>
          </a:schemeClr>
        </a:solidFill>
        <a:ln w="12700"/>
      </dgm:spPr>
      <dgm:t>
        <a:bodyPr/>
        <a:lstStyle/>
        <a:p>
          <a:pPr latinLnBrk="1"/>
          <a:r>
            <a:rPr lang="en-US" altLang="ko-KR" smtClean="0">
              <a:latin typeface="나눔스퀘어_ac Bold" panose="020B0600000101010101" pitchFamily="50" charset="-127"/>
              <a:ea typeface="나눔스퀘어_ac Bold" panose="020B0600000101010101" pitchFamily="50" charset="-127"/>
            </a:rPr>
            <a:t>Vecotrize user queries</a:t>
          </a:r>
          <a:endParaRPr lang="ko-KR" altLang="en-US">
            <a:latin typeface="나눔스퀘어_ac Bold" panose="020B0600000101010101" pitchFamily="50" charset="-127"/>
            <a:ea typeface="나눔스퀘어_ac Bold" panose="020B0600000101010101" pitchFamily="50" charset="-127"/>
          </a:endParaRPr>
        </a:p>
      </dgm:t>
    </dgm:pt>
    <dgm:pt modelId="{0E418FD7-09F8-4767-959B-D9EC156E7B60}" type="parTrans" cxnId="{5504FCA3-3865-46F1-860A-04DA5231C883}">
      <dgm:prSet/>
      <dgm:spPr/>
      <dgm:t>
        <a:bodyPr/>
        <a:lstStyle/>
        <a:p>
          <a:pPr latinLnBrk="1"/>
          <a:endParaRPr lang="ko-KR" altLang="en-US">
            <a:latin typeface="나눔스퀘어_ac Bold" panose="020B0600000101010101" pitchFamily="50" charset="-127"/>
            <a:ea typeface="나눔스퀘어_ac Bold" panose="020B0600000101010101" pitchFamily="50" charset="-127"/>
          </a:endParaRPr>
        </a:p>
      </dgm:t>
    </dgm:pt>
    <dgm:pt modelId="{ABBB7867-6332-4325-99DC-4E839F85AAA8}" type="sibTrans" cxnId="{5504FCA3-3865-46F1-860A-04DA5231C883}">
      <dgm:prSet/>
      <dgm:spPr/>
      <dgm:t>
        <a:bodyPr/>
        <a:lstStyle/>
        <a:p>
          <a:pPr latinLnBrk="1"/>
          <a:endParaRPr lang="ko-KR" altLang="en-US">
            <a:latin typeface="나눔스퀘어_ac Bold" panose="020B0600000101010101" pitchFamily="50" charset="-127"/>
            <a:ea typeface="나눔스퀘어_ac Bold" panose="020B0600000101010101" pitchFamily="50" charset="-127"/>
          </a:endParaRPr>
        </a:p>
      </dgm:t>
    </dgm:pt>
    <dgm:pt modelId="{70B747F3-C599-40F0-801D-A7A0322BF2FB}">
      <dgm:prSet phldrT="[텍스트]"/>
      <dgm:spPr>
        <a:solidFill>
          <a:schemeClr val="bg1">
            <a:lumMod val="95000"/>
          </a:schemeClr>
        </a:solidFill>
        <a:ln w="12700"/>
      </dgm:spPr>
      <dgm:t>
        <a:bodyPr/>
        <a:lstStyle/>
        <a:p>
          <a:pPr latinLnBrk="1"/>
          <a:r>
            <a:rPr lang="en-US" altLang="ko-KR" smtClean="0">
              <a:latin typeface="나눔스퀘어_ac Bold" panose="020B0600000101010101" pitchFamily="50" charset="-127"/>
              <a:ea typeface="나눔스퀘어_ac Bold" panose="020B0600000101010101" pitchFamily="50" charset="-127"/>
            </a:rPr>
            <a:t>Compare vector similarity</a:t>
          </a:r>
          <a:endParaRPr lang="ko-KR" altLang="en-US">
            <a:latin typeface="나눔스퀘어_ac Bold" panose="020B0600000101010101" pitchFamily="50" charset="-127"/>
            <a:ea typeface="나눔스퀘어_ac Bold" panose="020B0600000101010101" pitchFamily="50" charset="-127"/>
          </a:endParaRPr>
        </a:p>
      </dgm:t>
    </dgm:pt>
    <dgm:pt modelId="{F7163CD8-CF51-4EB9-919C-AB1E38EB7847}" type="parTrans" cxnId="{A03320C1-9C02-4F7B-BF72-42ABD9EFE64C}">
      <dgm:prSet/>
      <dgm:spPr/>
      <dgm:t>
        <a:bodyPr/>
        <a:lstStyle/>
        <a:p>
          <a:pPr latinLnBrk="1"/>
          <a:endParaRPr lang="ko-KR" altLang="en-US">
            <a:latin typeface="나눔스퀘어_ac Bold" panose="020B0600000101010101" pitchFamily="50" charset="-127"/>
            <a:ea typeface="나눔스퀘어_ac Bold" panose="020B0600000101010101" pitchFamily="50" charset="-127"/>
          </a:endParaRPr>
        </a:p>
      </dgm:t>
    </dgm:pt>
    <dgm:pt modelId="{3692D6B9-61E9-42EB-8BA8-6F9CB1FA250A}" type="sibTrans" cxnId="{A03320C1-9C02-4F7B-BF72-42ABD9EFE64C}">
      <dgm:prSet/>
      <dgm:spPr/>
      <dgm:t>
        <a:bodyPr/>
        <a:lstStyle/>
        <a:p>
          <a:pPr latinLnBrk="1"/>
          <a:endParaRPr lang="ko-KR" altLang="en-US">
            <a:latin typeface="나눔스퀘어_ac Bold" panose="020B0600000101010101" pitchFamily="50" charset="-127"/>
            <a:ea typeface="나눔스퀘어_ac Bold" panose="020B0600000101010101" pitchFamily="50" charset="-127"/>
          </a:endParaRPr>
        </a:p>
      </dgm:t>
    </dgm:pt>
    <dgm:pt modelId="{71CE1F75-1D7D-4D93-B89F-B71FC9CFE568}">
      <dgm:prSet phldrT="[텍스트]"/>
      <dgm:spPr>
        <a:solidFill>
          <a:schemeClr val="bg1">
            <a:lumMod val="95000"/>
          </a:schemeClr>
        </a:solidFill>
        <a:ln w="12700"/>
      </dgm:spPr>
      <dgm:t>
        <a:bodyPr/>
        <a:lstStyle/>
        <a:p>
          <a:pPr latinLnBrk="1"/>
          <a:r>
            <a:rPr lang="en-US" altLang="ko-KR" smtClean="0">
              <a:latin typeface="나눔스퀘어_ac Bold" panose="020B0600000101010101" pitchFamily="50" charset="-127"/>
              <a:ea typeface="나눔스퀘어_ac Bold" panose="020B0600000101010101" pitchFamily="50" charset="-127"/>
            </a:rPr>
            <a:t>Select top similarity paragraph</a:t>
          </a:r>
          <a:endParaRPr lang="ko-KR" altLang="en-US">
            <a:latin typeface="나눔스퀘어_ac Bold" panose="020B0600000101010101" pitchFamily="50" charset="-127"/>
            <a:ea typeface="나눔스퀘어_ac Bold" panose="020B0600000101010101" pitchFamily="50" charset="-127"/>
          </a:endParaRPr>
        </a:p>
      </dgm:t>
    </dgm:pt>
    <dgm:pt modelId="{029879BD-76D7-4CB5-824B-76A7FFEC3E6A}" type="parTrans" cxnId="{9F7D878C-AE7A-4271-AB9D-50BAAD94C0FF}">
      <dgm:prSet/>
      <dgm:spPr/>
      <dgm:t>
        <a:bodyPr/>
        <a:lstStyle/>
        <a:p>
          <a:pPr latinLnBrk="1"/>
          <a:endParaRPr lang="ko-KR" altLang="en-US">
            <a:latin typeface="나눔스퀘어_ac Bold" panose="020B0600000101010101" pitchFamily="50" charset="-127"/>
            <a:ea typeface="나눔스퀘어_ac Bold" panose="020B0600000101010101" pitchFamily="50" charset="-127"/>
          </a:endParaRPr>
        </a:p>
      </dgm:t>
    </dgm:pt>
    <dgm:pt modelId="{0B9AFEFE-D57A-4D82-8A79-7FAC108BEEF5}" type="sibTrans" cxnId="{9F7D878C-AE7A-4271-AB9D-50BAAD94C0FF}">
      <dgm:prSet/>
      <dgm:spPr/>
      <dgm:t>
        <a:bodyPr/>
        <a:lstStyle/>
        <a:p>
          <a:pPr latinLnBrk="1"/>
          <a:endParaRPr lang="ko-KR" altLang="en-US">
            <a:latin typeface="나눔스퀘어_ac Bold" panose="020B0600000101010101" pitchFamily="50" charset="-127"/>
            <a:ea typeface="나눔스퀘어_ac Bold" panose="020B0600000101010101" pitchFamily="50" charset="-127"/>
          </a:endParaRPr>
        </a:p>
      </dgm:t>
    </dgm:pt>
    <dgm:pt modelId="{A662EF11-7EAB-492B-9237-B4EDCCC5A59D}">
      <dgm:prSet phldrT="[텍스트]"/>
      <dgm:spPr>
        <a:solidFill>
          <a:schemeClr val="bg1">
            <a:lumMod val="95000"/>
          </a:schemeClr>
        </a:solidFill>
        <a:ln w="12700"/>
      </dgm:spPr>
      <dgm:t>
        <a:bodyPr/>
        <a:lstStyle/>
        <a:p>
          <a:pPr latinLnBrk="1"/>
          <a:r>
            <a:rPr lang="en-US" altLang="ko-KR" smtClean="0">
              <a:latin typeface="나눔스퀘어_ac Bold" panose="020B0600000101010101" pitchFamily="50" charset="-127"/>
              <a:ea typeface="나눔스퀘어_ac Bold" panose="020B0600000101010101" pitchFamily="50" charset="-127"/>
            </a:rPr>
            <a:t>Return information</a:t>
          </a:r>
          <a:endParaRPr lang="ko-KR" altLang="en-US">
            <a:latin typeface="나눔스퀘어_ac Bold" panose="020B0600000101010101" pitchFamily="50" charset="-127"/>
            <a:ea typeface="나눔스퀘어_ac Bold" panose="020B0600000101010101" pitchFamily="50" charset="-127"/>
          </a:endParaRPr>
        </a:p>
      </dgm:t>
    </dgm:pt>
    <dgm:pt modelId="{EC375E3B-7209-4BE5-BF11-15DE6CC5555D}" type="parTrans" cxnId="{6124B9E6-6F05-4D8E-8B6B-C3480F10BE71}">
      <dgm:prSet/>
      <dgm:spPr/>
      <dgm:t>
        <a:bodyPr/>
        <a:lstStyle/>
        <a:p>
          <a:pPr latinLnBrk="1"/>
          <a:endParaRPr lang="ko-KR" altLang="en-US">
            <a:latin typeface="나눔스퀘어_ac Bold" panose="020B0600000101010101" pitchFamily="50" charset="-127"/>
            <a:ea typeface="나눔스퀘어_ac Bold" panose="020B0600000101010101" pitchFamily="50" charset="-127"/>
          </a:endParaRPr>
        </a:p>
      </dgm:t>
    </dgm:pt>
    <dgm:pt modelId="{55E16E21-5FE8-499C-825F-B56077479273}" type="sibTrans" cxnId="{6124B9E6-6F05-4D8E-8B6B-C3480F10BE71}">
      <dgm:prSet/>
      <dgm:spPr/>
      <dgm:t>
        <a:bodyPr/>
        <a:lstStyle/>
        <a:p>
          <a:pPr latinLnBrk="1"/>
          <a:endParaRPr lang="ko-KR" altLang="en-US">
            <a:latin typeface="나눔스퀘어_ac Bold" panose="020B0600000101010101" pitchFamily="50" charset="-127"/>
            <a:ea typeface="나눔스퀘어_ac Bold" panose="020B0600000101010101" pitchFamily="50" charset="-127"/>
          </a:endParaRPr>
        </a:p>
      </dgm:t>
    </dgm:pt>
    <dgm:pt modelId="{200391D5-B330-4787-BA4C-11BDAE8445A7}" type="pres">
      <dgm:prSet presAssocID="{966D684D-CBA5-4AB8-B570-BCC5D7170DB4}" presName="Name0" presStyleCnt="0">
        <dgm:presLayoutVars>
          <dgm:dir/>
          <dgm:animLvl val="lvl"/>
          <dgm:resizeHandles val="exact"/>
        </dgm:presLayoutVars>
      </dgm:prSet>
      <dgm:spPr/>
    </dgm:pt>
    <dgm:pt modelId="{5DD9E271-2F24-454C-896A-E83D68F8C232}" type="pres">
      <dgm:prSet presAssocID="{A03F873F-DAB9-41DD-B589-A50698BA6B86}" presName="parTxOnly" presStyleLbl="node1" presStyleIdx="0" presStyleCnt="4">
        <dgm:presLayoutVars>
          <dgm:chMax val="0"/>
          <dgm:chPref val="0"/>
          <dgm:bulletEnabled val="1"/>
        </dgm:presLayoutVars>
      </dgm:prSet>
      <dgm:spPr/>
      <dgm:t>
        <a:bodyPr/>
        <a:lstStyle/>
        <a:p>
          <a:pPr latinLnBrk="1"/>
          <a:endParaRPr lang="ko-KR" altLang="en-US"/>
        </a:p>
      </dgm:t>
    </dgm:pt>
    <dgm:pt modelId="{F73CCDF8-4590-4D14-9072-EAA72FA0B465}" type="pres">
      <dgm:prSet presAssocID="{ABBB7867-6332-4325-99DC-4E839F85AAA8}" presName="parTxOnlySpace" presStyleCnt="0"/>
      <dgm:spPr/>
    </dgm:pt>
    <dgm:pt modelId="{CB4D0300-7BE5-42CD-A126-A077E79C0D68}" type="pres">
      <dgm:prSet presAssocID="{70B747F3-C599-40F0-801D-A7A0322BF2FB}" presName="parTxOnly" presStyleLbl="node1" presStyleIdx="1" presStyleCnt="4">
        <dgm:presLayoutVars>
          <dgm:chMax val="0"/>
          <dgm:chPref val="0"/>
          <dgm:bulletEnabled val="1"/>
        </dgm:presLayoutVars>
      </dgm:prSet>
      <dgm:spPr/>
    </dgm:pt>
    <dgm:pt modelId="{5093885F-A0CB-4568-8898-2BB43FF67226}" type="pres">
      <dgm:prSet presAssocID="{3692D6B9-61E9-42EB-8BA8-6F9CB1FA250A}" presName="parTxOnlySpace" presStyleCnt="0"/>
      <dgm:spPr/>
    </dgm:pt>
    <dgm:pt modelId="{E318834F-3271-41EB-94C8-383C317410A7}" type="pres">
      <dgm:prSet presAssocID="{71CE1F75-1D7D-4D93-B89F-B71FC9CFE568}" presName="parTxOnly" presStyleLbl="node1" presStyleIdx="2" presStyleCnt="4">
        <dgm:presLayoutVars>
          <dgm:chMax val="0"/>
          <dgm:chPref val="0"/>
          <dgm:bulletEnabled val="1"/>
        </dgm:presLayoutVars>
      </dgm:prSet>
      <dgm:spPr/>
      <dgm:t>
        <a:bodyPr/>
        <a:lstStyle/>
        <a:p>
          <a:pPr latinLnBrk="1"/>
          <a:endParaRPr lang="ko-KR" altLang="en-US"/>
        </a:p>
      </dgm:t>
    </dgm:pt>
    <dgm:pt modelId="{F6769C00-08BD-42BD-B107-3FB6F0BDFD98}" type="pres">
      <dgm:prSet presAssocID="{0B9AFEFE-D57A-4D82-8A79-7FAC108BEEF5}" presName="parTxOnlySpace" presStyleCnt="0"/>
      <dgm:spPr/>
    </dgm:pt>
    <dgm:pt modelId="{3FC00010-3DC3-4EE7-AC7D-651B41A50B32}" type="pres">
      <dgm:prSet presAssocID="{A662EF11-7EAB-492B-9237-B4EDCCC5A59D}" presName="parTxOnly" presStyleLbl="node1" presStyleIdx="3" presStyleCnt="4">
        <dgm:presLayoutVars>
          <dgm:chMax val="0"/>
          <dgm:chPref val="0"/>
          <dgm:bulletEnabled val="1"/>
        </dgm:presLayoutVars>
      </dgm:prSet>
      <dgm:spPr/>
      <dgm:t>
        <a:bodyPr/>
        <a:lstStyle/>
        <a:p>
          <a:pPr latinLnBrk="1"/>
          <a:endParaRPr lang="ko-KR" altLang="en-US"/>
        </a:p>
      </dgm:t>
    </dgm:pt>
  </dgm:ptLst>
  <dgm:cxnLst>
    <dgm:cxn modelId="{0D5BF621-7CC3-4708-8FC8-CFAFFBD275E6}" type="presOf" srcId="{70B747F3-C599-40F0-801D-A7A0322BF2FB}" destId="{CB4D0300-7BE5-42CD-A126-A077E79C0D68}" srcOrd="0" destOrd="0" presId="urn:microsoft.com/office/officeart/2005/8/layout/chevron1"/>
    <dgm:cxn modelId="{A953AAF2-CEE4-4B1C-9100-18ED5B5D86AB}" type="presOf" srcId="{71CE1F75-1D7D-4D93-B89F-B71FC9CFE568}" destId="{E318834F-3271-41EB-94C8-383C317410A7}" srcOrd="0" destOrd="0" presId="urn:microsoft.com/office/officeart/2005/8/layout/chevron1"/>
    <dgm:cxn modelId="{5504FCA3-3865-46F1-860A-04DA5231C883}" srcId="{966D684D-CBA5-4AB8-B570-BCC5D7170DB4}" destId="{A03F873F-DAB9-41DD-B589-A50698BA6B86}" srcOrd="0" destOrd="0" parTransId="{0E418FD7-09F8-4767-959B-D9EC156E7B60}" sibTransId="{ABBB7867-6332-4325-99DC-4E839F85AAA8}"/>
    <dgm:cxn modelId="{A03320C1-9C02-4F7B-BF72-42ABD9EFE64C}" srcId="{966D684D-CBA5-4AB8-B570-BCC5D7170DB4}" destId="{70B747F3-C599-40F0-801D-A7A0322BF2FB}" srcOrd="1" destOrd="0" parTransId="{F7163CD8-CF51-4EB9-919C-AB1E38EB7847}" sibTransId="{3692D6B9-61E9-42EB-8BA8-6F9CB1FA250A}"/>
    <dgm:cxn modelId="{ADB1DDDF-4DEF-49E6-861A-2879E1764BC3}" type="presOf" srcId="{A03F873F-DAB9-41DD-B589-A50698BA6B86}" destId="{5DD9E271-2F24-454C-896A-E83D68F8C232}" srcOrd="0" destOrd="0" presId="urn:microsoft.com/office/officeart/2005/8/layout/chevron1"/>
    <dgm:cxn modelId="{095CF3CA-CBE1-41B1-A4BE-279F98A35EC0}" type="presOf" srcId="{966D684D-CBA5-4AB8-B570-BCC5D7170DB4}" destId="{200391D5-B330-4787-BA4C-11BDAE8445A7}" srcOrd="0" destOrd="0" presId="urn:microsoft.com/office/officeart/2005/8/layout/chevron1"/>
    <dgm:cxn modelId="{E999D369-7695-4493-9FF5-22E13B078577}" type="presOf" srcId="{A662EF11-7EAB-492B-9237-B4EDCCC5A59D}" destId="{3FC00010-3DC3-4EE7-AC7D-651B41A50B32}" srcOrd="0" destOrd="0" presId="urn:microsoft.com/office/officeart/2005/8/layout/chevron1"/>
    <dgm:cxn modelId="{9F7D878C-AE7A-4271-AB9D-50BAAD94C0FF}" srcId="{966D684D-CBA5-4AB8-B570-BCC5D7170DB4}" destId="{71CE1F75-1D7D-4D93-B89F-B71FC9CFE568}" srcOrd="2" destOrd="0" parTransId="{029879BD-76D7-4CB5-824B-76A7FFEC3E6A}" sibTransId="{0B9AFEFE-D57A-4D82-8A79-7FAC108BEEF5}"/>
    <dgm:cxn modelId="{6124B9E6-6F05-4D8E-8B6B-C3480F10BE71}" srcId="{966D684D-CBA5-4AB8-B570-BCC5D7170DB4}" destId="{A662EF11-7EAB-492B-9237-B4EDCCC5A59D}" srcOrd="3" destOrd="0" parTransId="{EC375E3B-7209-4BE5-BF11-15DE6CC5555D}" sibTransId="{55E16E21-5FE8-499C-825F-B56077479273}"/>
    <dgm:cxn modelId="{CAD041C0-AE1A-46B8-9AE0-15C72E1A557A}" type="presParOf" srcId="{200391D5-B330-4787-BA4C-11BDAE8445A7}" destId="{5DD9E271-2F24-454C-896A-E83D68F8C232}" srcOrd="0" destOrd="0" presId="urn:microsoft.com/office/officeart/2005/8/layout/chevron1"/>
    <dgm:cxn modelId="{02B28D2C-C8EA-41F7-9DA8-8188AFFBF510}" type="presParOf" srcId="{200391D5-B330-4787-BA4C-11BDAE8445A7}" destId="{F73CCDF8-4590-4D14-9072-EAA72FA0B465}" srcOrd="1" destOrd="0" presId="urn:microsoft.com/office/officeart/2005/8/layout/chevron1"/>
    <dgm:cxn modelId="{FEECC97C-3784-4449-B8E7-830C7E1AF926}" type="presParOf" srcId="{200391D5-B330-4787-BA4C-11BDAE8445A7}" destId="{CB4D0300-7BE5-42CD-A126-A077E79C0D68}" srcOrd="2" destOrd="0" presId="urn:microsoft.com/office/officeart/2005/8/layout/chevron1"/>
    <dgm:cxn modelId="{901FF3EF-7141-4F03-87AD-307333505710}" type="presParOf" srcId="{200391D5-B330-4787-BA4C-11BDAE8445A7}" destId="{5093885F-A0CB-4568-8898-2BB43FF67226}" srcOrd="3" destOrd="0" presId="urn:microsoft.com/office/officeart/2005/8/layout/chevron1"/>
    <dgm:cxn modelId="{7F21FA89-8944-4A74-AB95-71F6B42B0276}" type="presParOf" srcId="{200391D5-B330-4787-BA4C-11BDAE8445A7}" destId="{E318834F-3271-41EB-94C8-383C317410A7}" srcOrd="4" destOrd="0" presId="urn:microsoft.com/office/officeart/2005/8/layout/chevron1"/>
    <dgm:cxn modelId="{41277D26-5CA1-4214-AF4B-AA42570B93C0}" type="presParOf" srcId="{200391D5-B330-4787-BA4C-11BDAE8445A7}" destId="{F6769C00-08BD-42BD-B107-3FB6F0BDFD98}" srcOrd="5" destOrd="0" presId="urn:microsoft.com/office/officeart/2005/8/layout/chevron1"/>
    <dgm:cxn modelId="{7EF2121A-EB6E-4CB9-BF5D-FE39AFECD92F}" type="presParOf" srcId="{200391D5-B330-4787-BA4C-11BDAE8445A7}" destId="{3FC00010-3DC3-4EE7-AC7D-651B41A50B32}"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9E271-2F24-454C-896A-E83D68F8C232}">
      <dsp:nvSpPr>
        <dsp:cNvPr id="0" name=""/>
        <dsp:cNvSpPr/>
      </dsp:nvSpPr>
      <dsp:spPr>
        <a:xfrm>
          <a:off x="5655" y="3405584"/>
          <a:ext cx="3292078" cy="1316831"/>
        </a:xfrm>
        <a:prstGeom prst="chevron">
          <a:avLst/>
        </a:prstGeom>
        <a:solidFill>
          <a:schemeClr val="bg1">
            <a:lumMod val="95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latinLnBrk="1">
            <a:lnSpc>
              <a:spcPct val="90000"/>
            </a:lnSpc>
            <a:spcBef>
              <a:spcPct val="0"/>
            </a:spcBef>
            <a:spcAft>
              <a:spcPct val="35000"/>
            </a:spcAft>
          </a:pPr>
          <a:r>
            <a:rPr lang="en-US" altLang="ko-KR" sz="2500" kern="1200" smtClean="0">
              <a:latin typeface="나눔스퀘어_ac Bold" panose="020B0600000101010101" pitchFamily="50" charset="-127"/>
              <a:ea typeface="나눔스퀘어_ac Bold" panose="020B0600000101010101" pitchFamily="50" charset="-127"/>
            </a:rPr>
            <a:t>Vecotrize user queries</a:t>
          </a:r>
          <a:endParaRPr lang="ko-KR" altLang="en-US" sz="2500" kern="1200">
            <a:latin typeface="나눔스퀘어_ac Bold" panose="020B0600000101010101" pitchFamily="50" charset="-127"/>
            <a:ea typeface="나눔스퀘어_ac Bold" panose="020B0600000101010101" pitchFamily="50" charset="-127"/>
          </a:endParaRPr>
        </a:p>
      </dsp:txBody>
      <dsp:txXfrm>
        <a:off x="664071" y="3405584"/>
        <a:ext cx="1975247" cy="1316831"/>
      </dsp:txXfrm>
    </dsp:sp>
    <dsp:sp modelId="{CB4D0300-7BE5-42CD-A126-A077E79C0D68}">
      <dsp:nvSpPr>
        <dsp:cNvPr id="0" name=""/>
        <dsp:cNvSpPr/>
      </dsp:nvSpPr>
      <dsp:spPr>
        <a:xfrm>
          <a:off x="2968525" y="3405584"/>
          <a:ext cx="3292078" cy="1316831"/>
        </a:xfrm>
        <a:prstGeom prst="chevron">
          <a:avLst/>
        </a:prstGeom>
        <a:solidFill>
          <a:schemeClr val="bg1">
            <a:lumMod val="95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latinLnBrk="1">
            <a:lnSpc>
              <a:spcPct val="90000"/>
            </a:lnSpc>
            <a:spcBef>
              <a:spcPct val="0"/>
            </a:spcBef>
            <a:spcAft>
              <a:spcPct val="35000"/>
            </a:spcAft>
          </a:pPr>
          <a:r>
            <a:rPr lang="en-US" altLang="ko-KR" sz="2500" kern="1200" smtClean="0">
              <a:latin typeface="나눔스퀘어_ac Bold" panose="020B0600000101010101" pitchFamily="50" charset="-127"/>
              <a:ea typeface="나눔스퀘어_ac Bold" panose="020B0600000101010101" pitchFamily="50" charset="-127"/>
            </a:rPr>
            <a:t>Compare vector similarity</a:t>
          </a:r>
          <a:endParaRPr lang="ko-KR" altLang="en-US" sz="2500" kern="1200">
            <a:latin typeface="나눔스퀘어_ac Bold" panose="020B0600000101010101" pitchFamily="50" charset="-127"/>
            <a:ea typeface="나눔스퀘어_ac Bold" panose="020B0600000101010101" pitchFamily="50" charset="-127"/>
          </a:endParaRPr>
        </a:p>
      </dsp:txBody>
      <dsp:txXfrm>
        <a:off x="3626941" y="3405584"/>
        <a:ext cx="1975247" cy="1316831"/>
      </dsp:txXfrm>
    </dsp:sp>
    <dsp:sp modelId="{E318834F-3271-41EB-94C8-383C317410A7}">
      <dsp:nvSpPr>
        <dsp:cNvPr id="0" name=""/>
        <dsp:cNvSpPr/>
      </dsp:nvSpPr>
      <dsp:spPr>
        <a:xfrm>
          <a:off x="5931396" y="3405584"/>
          <a:ext cx="3292078" cy="1316831"/>
        </a:xfrm>
        <a:prstGeom prst="chevron">
          <a:avLst/>
        </a:prstGeom>
        <a:solidFill>
          <a:schemeClr val="bg1">
            <a:lumMod val="95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latinLnBrk="1">
            <a:lnSpc>
              <a:spcPct val="90000"/>
            </a:lnSpc>
            <a:spcBef>
              <a:spcPct val="0"/>
            </a:spcBef>
            <a:spcAft>
              <a:spcPct val="35000"/>
            </a:spcAft>
          </a:pPr>
          <a:r>
            <a:rPr lang="en-US" altLang="ko-KR" sz="2500" kern="1200" smtClean="0">
              <a:latin typeface="나눔스퀘어_ac Bold" panose="020B0600000101010101" pitchFamily="50" charset="-127"/>
              <a:ea typeface="나눔스퀘어_ac Bold" panose="020B0600000101010101" pitchFamily="50" charset="-127"/>
            </a:rPr>
            <a:t>Select top similarity paragraph</a:t>
          </a:r>
          <a:endParaRPr lang="ko-KR" altLang="en-US" sz="2500" kern="1200">
            <a:latin typeface="나눔스퀘어_ac Bold" panose="020B0600000101010101" pitchFamily="50" charset="-127"/>
            <a:ea typeface="나눔스퀘어_ac Bold" panose="020B0600000101010101" pitchFamily="50" charset="-127"/>
          </a:endParaRPr>
        </a:p>
      </dsp:txBody>
      <dsp:txXfrm>
        <a:off x="6589812" y="3405584"/>
        <a:ext cx="1975247" cy="1316831"/>
      </dsp:txXfrm>
    </dsp:sp>
    <dsp:sp modelId="{3FC00010-3DC3-4EE7-AC7D-651B41A50B32}">
      <dsp:nvSpPr>
        <dsp:cNvPr id="0" name=""/>
        <dsp:cNvSpPr/>
      </dsp:nvSpPr>
      <dsp:spPr>
        <a:xfrm>
          <a:off x="8894266" y="3405584"/>
          <a:ext cx="3292078" cy="1316831"/>
        </a:xfrm>
        <a:prstGeom prst="chevron">
          <a:avLst/>
        </a:prstGeom>
        <a:solidFill>
          <a:schemeClr val="bg1">
            <a:lumMod val="95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latinLnBrk="1">
            <a:lnSpc>
              <a:spcPct val="90000"/>
            </a:lnSpc>
            <a:spcBef>
              <a:spcPct val="0"/>
            </a:spcBef>
            <a:spcAft>
              <a:spcPct val="35000"/>
            </a:spcAft>
          </a:pPr>
          <a:r>
            <a:rPr lang="en-US" altLang="ko-KR" sz="2500" kern="1200" smtClean="0">
              <a:latin typeface="나눔스퀘어_ac Bold" panose="020B0600000101010101" pitchFamily="50" charset="-127"/>
              <a:ea typeface="나눔스퀘어_ac Bold" panose="020B0600000101010101" pitchFamily="50" charset="-127"/>
            </a:rPr>
            <a:t>Return information</a:t>
          </a:r>
          <a:endParaRPr lang="ko-KR" altLang="en-US" sz="2500" kern="1200">
            <a:latin typeface="나눔스퀘어_ac Bold" panose="020B0600000101010101" pitchFamily="50" charset="-127"/>
            <a:ea typeface="나눔스퀘어_ac Bold" panose="020B0600000101010101" pitchFamily="50" charset="-127"/>
          </a:endParaRPr>
        </a:p>
      </dsp:txBody>
      <dsp:txXfrm>
        <a:off x="9552682" y="3405584"/>
        <a:ext cx="1975247" cy="13168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4020C-B602-427C-91F7-B1C335D69517}" type="datetimeFigureOut">
              <a:rPr lang="ko-KR" altLang="en-US" smtClean="0"/>
              <a:t>2024-10-17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AC4F-40AC-43C0-9011-7E260639D853}" type="slidenum">
              <a:rPr lang="ko-KR" altLang="en-US" smtClean="0"/>
              <a:t>‹#›</a:t>
            </a:fld>
            <a:endParaRPr lang="ko-KR" altLang="en-US"/>
          </a:p>
        </p:txBody>
      </p:sp>
    </p:spTree>
    <p:extLst>
      <p:ext uri="{BB962C8B-B14F-4D97-AF65-F5344CB8AC3E}">
        <p14:creationId xmlns:p14="http://schemas.microsoft.com/office/powerpoint/2010/main" val="175028861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2C9AC4F-40AC-43C0-9011-7E260639D853}" type="slidenum">
              <a:rPr lang="ko-KR" altLang="en-US" smtClean="0"/>
              <a:t>21</a:t>
            </a:fld>
            <a:endParaRPr lang="ko-KR" altLang="en-US"/>
          </a:p>
        </p:txBody>
      </p:sp>
    </p:spTree>
    <p:extLst>
      <p:ext uri="{BB962C8B-B14F-4D97-AF65-F5344CB8AC3E}">
        <p14:creationId xmlns:p14="http://schemas.microsoft.com/office/powerpoint/2010/main" val="94476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35.png"/><Relationship Id="rId7" Type="http://schemas.openxmlformats.org/officeDocument/2006/relationships/image" Target="../media/image36.png"/><Relationship Id="rId12" Type="http://schemas.microsoft.com/office/2007/relationships/diagramDrawing" Target="../diagrams/drawing1.xml"/><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diagramColors" Target="../diagrams/colors1.xml"/><Relationship Id="rId5" Type="http://schemas.openxmlformats.org/officeDocument/2006/relationships/image" Target="../media/image14.png"/><Relationship Id="rId10" Type="http://schemas.openxmlformats.org/officeDocument/2006/relationships/diagramQuickStyle" Target="../diagrams/quickStyle1.xml"/><Relationship Id="rId4" Type="http://schemas.openxmlformats.org/officeDocument/2006/relationships/image" Target="../media/image17.png"/><Relationship Id="rId9"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7.png"/><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4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0.png"/><Relationship Id="rId7"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53.png"/><Relationship Id="rId4" Type="http://schemas.openxmlformats.org/officeDocument/2006/relationships/image" Target="../media/image17.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5.png"/><Relationship Id="rId7" Type="http://schemas.openxmlformats.org/officeDocument/2006/relationships/image" Target="../media/image54.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5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4.png"/><Relationship Id="rId7" Type="http://schemas.openxmlformats.org/officeDocument/2006/relationships/image" Target="../media/image23.png"/><Relationship Id="rId12"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60.png"/><Relationship Id="rId5" Type="http://schemas.openxmlformats.org/officeDocument/2006/relationships/image" Target="../media/image17.png"/><Relationship Id="rId10" Type="http://schemas.openxmlformats.org/officeDocument/2006/relationships/image" Target="../media/image59.png"/><Relationship Id="rId4" Type="http://schemas.openxmlformats.org/officeDocument/2006/relationships/image" Target="../media/image35.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61.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62.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image" Target="../media/image70.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69.jpeg"/><Relationship Id="rId5" Type="http://schemas.openxmlformats.org/officeDocument/2006/relationships/image" Target="../media/image14.png"/><Relationship Id="rId10" Type="http://schemas.openxmlformats.org/officeDocument/2006/relationships/image" Target="../media/image68.png"/><Relationship Id="rId4" Type="http://schemas.openxmlformats.org/officeDocument/2006/relationships/image" Target="../media/image17.pn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4.png"/><Relationship Id="rId3" Type="http://schemas.openxmlformats.org/officeDocument/2006/relationships/image" Target="../media/image75.png"/><Relationship Id="rId7" Type="http://schemas.openxmlformats.org/officeDocument/2006/relationships/image" Target="../media/image25.png"/><Relationship Id="rId12"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79.png"/><Relationship Id="rId5" Type="http://schemas.openxmlformats.org/officeDocument/2006/relationships/image" Target="../media/image77.png"/><Relationship Id="rId15" Type="http://schemas.openxmlformats.org/officeDocument/2006/relationships/image" Target="../media/image81.png"/><Relationship Id="rId10" Type="http://schemas.openxmlformats.org/officeDocument/2006/relationships/image" Target="../media/image78.png"/><Relationship Id="rId4" Type="http://schemas.openxmlformats.org/officeDocument/2006/relationships/image" Target="../media/image76.png"/><Relationship Id="rId9" Type="http://schemas.openxmlformats.org/officeDocument/2006/relationships/image" Target="../media/image52.pn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0.png"/><Relationship Id="rId5" Type="http://schemas.openxmlformats.org/officeDocument/2006/relationships/image" Target="../media/image14.png"/><Relationship Id="rId10" Type="http://schemas.openxmlformats.org/officeDocument/2006/relationships/image" Target="../media/image39.png"/><Relationship Id="rId4" Type="http://schemas.openxmlformats.org/officeDocument/2006/relationships/image" Target="../media/image17.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930400" y="3657600"/>
            <a:ext cx="12065000" cy="2171700"/>
          </a:xfrm>
          <a:prstGeom prst="rect">
            <a:avLst/>
          </a:prstGeom>
        </p:spPr>
      </p:pic>
      <p:pic>
        <p:nvPicPr>
          <p:cNvPr id="3" name="Picture 3"/>
          <p:cNvPicPr>
            <a:picLocks noChangeAspect="1"/>
          </p:cNvPicPr>
          <p:nvPr/>
        </p:nvPicPr>
        <p:blipFill>
          <a:blip r:embed="rId3"/>
          <a:stretch>
            <a:fillRect/>
          </a:stretch>
        </p:blipFill>
        <p:spPr>
          <a:xfrm>
            <a:off x="14935200" y="5549900"/>
            <a:ext cx="2298700" cy="2298700"/>
          </a:xfrm>
          <a:prstGeom prst="rect">
            <a:avLst/>
          </a:prstGeom>
        </p:spPr>
      </p:pic>
      <p:pic>
        <p:nvPicPr>
          <p:cNvPr id="4" name="Picture 4"/>
          <p:cNvPicPr>
            <a:picLocks noChangeAspect="1"/>
          </p:cNvPicPr>
          <p:nvPr/>
        </p:nvPicPr>
        <p:blipFill>
          <a:blip r:embed="rId4"/>
          <a:stretch>
            <a:fillRect/>
          </a:stretch>
        </p:blipFill>
        <p:spPr>
          <a:xfrm>
            <a:off x="11404600" y="-2374900"/>
            <a:ext cx="3987800" cy="3987800"/>
          </a:xfrm>
          <a:prstGeom prst="rect">
            <a:avLst/>
          </a:prstGeom>
        </p:spPr>
      </p:pic>
      <p:pic>
        <p:nvPicPr>
          <p:cNvPr id="5" name="Picture 5"/>
          <p:cNvPicPr>
            <a:picLocks noChangeAspect="1"/>
          </p:cNvPicPr>
          <p:nvPr/>
        </p:nvPicPr>
        <p:blipFill>
          <a:blip r:embed="rId5"/>
          <a:stretch>
            <a:fillRect/>
          </a:stretch>
        </p:blipFill>
        <p:spPr>
          <a:xfrm>
            <a:off x="10541000" y="8686800"/>
            <a:ext cx="4013200" cy="4013200"/>
          </a:xfrm>
          <a:prstGeom prst="rect">
            <a:avLst/>
          </a:prstGeom>
        </p:spPr>
      </p:pic>
      <p:pic>
        <p:nvPicPr>
          <p:cNvPr id="6" name="Picture 6"/>
          <p:cNvPicPr>
            <a:picLocks noChangeAspect="1"/>
          </p:cNvPicPr>
          <p:nvPr/>
        </p:nvPicPr>
        <p:blipFill>
          <a:blip r:embed="rId6"/>
          <a:stretch>
            <a:fillRect/>
          </a:stretch>
        </p:blipFill>
        <p:spPr>
          <a:xfrm>
            <a:off x="-1143000" y="6172200"/>
            <a:ext cx="5829300" cy="5829300"/>
          </a:xfrm>
          <a:prstGeom prst="rect">
            <a:avLst/>
          </a:prstGeom>
        </p:spPr>
      </p:pic>
      <p:sp>
        <p:nvSpPr>
          <p:cNvPr id="7" name="TextBox 7"/>
          <p:cNvSpPr txBox="1"/>
          <p:nvPr/>
        </p:nvSpPr>
        <p:spPr>
          <a:xfrm>
            <a:off x="2400300" y="3746500"/>
            <a:ext cx="11125200" cy="1651000"/>
          </a:xfrm>
          <a:prstGeom prst="rect">
            <a:avLst/>
          </a:prstGeom>
        </p:spPr>
        <p:txBody>
          <a:bodyPr lIns="0" tIns="0" rIns="0" bIns="0" rtlCol="0" anchor="ctr"/>
          <a:lstStyle/>
          <a:p>
            <a:pPr lvl="0" algn="ctr">
              <a:lnSpc>
                <a:spcPct val="99600"/>
              </a:lnSpc>
            </a:pPr>
            <a:r>
              <a:rPr lang="en-US" altLang="ko-KR" sz="6600" b="1" i="0" u="none" strike="noStrike" smtClean="0">
                <a:solidFill>
                  <a:srgbClr val="000000"/>
                </a:solidFill>
                <a:latin typeface="나눔스퀘어_ac ExtraBold" panose="020B0600000101010101" pitchFamily="50" charset="-127"/>
                <a:ea typeface="나눔스퀘어_ac ExtraBold" panose="020B0600000101010101" pitchFamily="50" charset="-127"/>
              </a:rPr>
              <a:t>Weekly progress meeting</a:t>
            </a:r>
            <a:endParaRPr lang="ko-KR" sz="66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sp>
        <p:nvSpPr>
          <p:cNvPr id="8" name="TextBox 8"/>
          <p:cNvSpPr txBox="1"/>
          <p:nvPr/>
        </p:nvSpPr>
        <p:spPr>
          <a:xfrm>
            <a:off x="2209800" y="6692900"/>
            <a:ext cx="5956300" cy="355600"/>
          </a:xfrm>
          <a:prstGeom prst="rect">
            <a:avLst/>
          </a:prstGeom>
        </p:spPr>
        <p:txBody>
          <a:bodyPr lIns="0" tIns="0" rIns="0" bIns="0" rtlCol="0" anchor="ctr"/>
          <a:lstStyle/>
          <a:p>
            <a:pPr lvl="0" algn="l">
              <a:lnSpc>
                <a:spcPct val="99600"/>
              </a:lnSpc>
            </a:pPr>
            <a:r>
              <a:rPr lang="en-US" altLang="ko-KR" sz="1900" b="0" i="0" u="none" strike="noStrike" smtClean="0">
                <a:solidFill>
                  <a:srgbClr val="000000">
                    <a:alpha val="60000"/>
                  </a:srgbClr>
                </a:solidFill>
                <a:ea typeface="나눔스퀘어_ac" panose="020B0600000101010101" pitchFamily="50" charset="-127"/>
              </a:rPr>
              <a:t>Juyong Rhee | Yewon Chun | Jihee Hwang | Jorge Alcorta</a:t>
            </a:r>
            <a:endParaRPr lang="ko-KR" sz="1900" b="0" i="0" u="none" strike="noStrike">
              <a:solidFill>
                <a:srgbClr val="000000">
                  <a:alpha val="60000"/>
                </a:srgbClr>
              </a:solidFill>
              <a:ea typeface="나눔스퀘어_ac" panose="020B0600000101010101" pitchFamily="50" charset="-127"/>
            </a:endParaRPr>
          </a:p>
        </p:txBody>
      </p:sp>
      <p:sp>
        <p:nvSpPr>
          <p:cNvPr id="9" name="TextBox 9"/>
          <p:cNvSpPr txBox="1"/>
          <p:nvPr/>
        </p:nvSpPr>
        <p:spPr>
          <a:xfrm>
            <a:off x="2235200" y="5892800"/>
            <a:ext cx="7797800" cy="609600"/>
          </a:xfrm>
          <a:prstGeom prst="rect">
            <a:avLst/>
          </a:prstGeom>
        </p:spPr>
        <p:txBody>
          <a:bodyPr lIns="0" tIns="0" rIns="0" bIns="0" rtlCol="0" anchor="ctr"/>
          <a:lstStyle/>
          <a:p>
            <a:pPr lvl="0" algn="l">
              <a:lnSpc>
                <a:spcPct val="99600"/>
              </a:lnSpc>
            </a:pPr>
            <a:r>
              <a:rPr lang="en-US" sz="3500" b="0" i="0" u="none" strike="noStrike" smtClean="0">
                <a:solidFill>
                  <a:srgbClr val="000000"/>
                </a:solidFill>
                <a:latin typeface="나눔스퀘어_ac" panose="020B0600000101010101" pitchFamily="50" charset="-127"/>
              </a:rPr>
              <a:t>SWE3028-Fall-2024 Team K</a:t>
            </a:r>
            <a:endParaRPr lang="en-US" sz="3500" b="0" i="0" u="none" strike="noStrike">
              <a:solidFill>
                <a:srgbClr val="000000"/>
              </a:solidFill>
              <a:latin typeface="나눔스퀘어_ac" panose="020B0600000101010101" pitchFamily="50" charset="-127"/>
            </a:endParaRPr>
          </a:p>
        </p:txBody>
      </p:sp>
      <p:pic>
        <p:nvPicPr>
          <p:cNvPr id="10" name="Picture 10"/>
          <p:cNvPicPr>
            <a:picLocks noChangeAspect="1"/>
          </p:cNvPicPr>
          <p:nvPr/>
        </p:nvPicPr>
        <p:blipFill>
          <a:blip r:embed="rId7"/>
          <a:stretch>
            <a:fillRect/>
          </a:stretch>
        </p:blipFill>
        <p:spPr>
          <a:xfrm>
            <a:off x="16281400" y="8534400"/>
            <a:ext cx="965200" cy="965200"/>
          </a:xfrm>
          <a:prstGeom prst="rect">
            <a:avLst/>
          </a:prstGeom>
        </p:spPr>
      </p:pic>
      <p:pic>
        <p:nvPicPr>
          <p:cNvPr id="11" name="Picture 11"/>
          <p:cNvPicPr>
            <a:picLocks noChangeAspect="1"/>
          </p:cNvPicPr>
          <p:nvPr/>
        </p:nvPicPr>
        <p:blipFill>
          <a:blip r:embed="rId8"/>
          <a:stretch>
            <a:fillRect/>
          </a:stretch>
        </p:blipFill>
        <p:spPr>
          <a:xfrm>
            <a:off x="16560800" y="8851900"/>
            <a:ext cx="406400" cy="330200"/>
          </a:xfrm>
          <a:prstGeom prst="rect">
            <a:avLst/>
          </a:prstGeom>
        </p:spPr>
      </p:pic>
      <p:pic>
        <p:nvPicPr>
          <p:cNvPr id="12" name="Picture 12"/>
          <p:cNvPicPr>
            <a:picLocks noChangeAspect="1"/>
          </p:cNvPicPr>
          <p:nvPr/>
        </p:nvPicPr>
        <p:blipFill>
          <a:blip r:embed="rId9"/>
          <a:stretch>
            <a:fillRect/>
          </a:stretch>
        </p:blipFill>
        <p:spPr>
          <a:xfrm>
            <a:off x="1930400" y="1612900"/>
            <a:ext cx="10401300" cy="2171700"/>
          </a:xfrm>
          <a:prstGeom prst="rect">
            <a:avLst/>
          </a:prstGeom>
        </p:spPr>
      </p:pic>
      <p:pic>
        <p:nvPicPr>
          <p:cNvPr id="13" name="Picture 13"/>
          <p:cNvPicPr>
            <a:picLocks noChangeAspect="1"/>
          </p:cNvPicPr>
          <p:nvPr/>
        </p:nvPicPr>
        <p:blipFill>
          <a:blip r:embed="rId10"/>
          <a:stretch>
            <a:fillRect/>
          </a:stretch>
        </p:blipFill>
        <p:spPr>
          <a:xfrm>
            <a:off x="16662400" y="2057400"/>
            <a:ext cx="1625600" cy="3086100"/>
          </a:xfrm>
          <a:prstGeom prst="rect">
            <a:avLst/>
          </a:prstGeom>
        </p:spPr>
      </p:pic>
      <p:pic>
        <p:nvPicPr>
          <p:cNvPr id="14" name="Picture 14"/>
          <p:cNvPicPr>
            <a:picLocks noChangeAspect="1"/>
          </p:cNvPicPr>
          <p:nvPr/>
        </p:nvPicPr>
        <p:blipFill>
          <a:blip r:embed="rId11"/>
          <a:stretch>
            <a:fillRect/>
          </a:stretch>
        </p:blipFill>
        <p:spPr>
          <a:xfrm>
            <a:off x="-63500" y="1803400"/>
            <a:ext cx="1638300" cy="1638300"/>
          </a:xfrm>
          <a:prstGeom prst="rect">
            <a:avLst/>
          </a:prstGeom>
        </p:spPr>
      </p:pic>
      <p:pic>
        <p:nvPicPr>
          <p:cNvPr id="15" name="Picture 15"/>
          <p:cNvPicPr>
            <a:picLocks noChangeAspect="1"/>
          </p:cNvPicPr>
          <p:nvPr/>
        </p:nvPicPr>
        <p:blipFill>
          <a:blip r:embed="rId12"/>
          <a:stretch>
            <a:fillRect/>
          </a:stretch>
        </p:blipFill>
        <p:spPr>
          <a:xfrm>
            <a:off x="977900" y="457200"/>
            <a:ext cx="1155700" cy="1155700"/>
          </a:xfrm>
          <a:prstGeom prst="rect">
            <a:avLst/>
          </a:prstGeom>
        </p:spPr>
      </p:pic>
      <p:pic>
        <p:nvPicPr>
          <p:cNvPr id="16" name="Picture 16"/>
          <p:cNvPicPr>
            <a:picLocks noChangeAspect="1"/>
          </p:cNvPicPr>
          <p:nvPr/>
        </p:nvPicPr>
        <p:blipFill>
          <a:blip r:embed="rId13"/>
          <a:stretch>
            <a:fillRect/>
          </a:stretch>
        </p:blipFill>
        <p:spPr>
          <a:xfrm>
            <a:off x="7607300" y="8178800"/>
            <a:ext cx="3086100" cy="508000"/>
          </a:xfrm>
          <a:prstGeom prst="rect">
            <a:avLst/>
          </a:prstGeom>
        </p:spPr>
      </p:pic>
      <p:sp>
        <p:nvSpPr>
          <p:cNvPr id="17" name="TextBox 17"/>
          <p:cNvSpPr txBox="1"/>
          <p:nvPr/>
        </p:nvSpPr>
        <p:spPr>
          <a:xfrm>
            <a:off x="2444750" y="1676400"/>
            <a:ext cx="9372600" cy="1651000"/>
          </a:xfrm>
          <a:prstGeom prst="rect">
            <a:avLst/>
          </a:prstGeom>
        </p:spPr>
        <p:txBody>
          <a:bodyPr lIns="0" tIns="0" rIns="0" bIns="0" rtlCol="0" anchor="ctr"/>
          <a:lstStyle/>
          <a:p>
            <a:pPr lvl="0" algn="ctr">
              <a:lnSpc>
                <a:spcPct val="99600"/>
              </a:lnSpc>
            </a:pPr>
            <a:r>
              <a:rPr lang="en-US" altLang="ko-KR" sz="8000" b="1" i="0" u="none" strike="noStrike" smtClean="0">
                <a:solidFill>
                  <a:srgbClr val="000000"/>
                </a:solidFill>
                <a:latin typeface="나눔스퀘어_ac ExtraBold" panose="020B0600000101010101" pitchFamily="50" charset="-127"/>
                <a:ea typeface="나눔스퀘어_ac ExtraBold" panose="020B0600000101010101" pitchFamily="50" charset="-127"/>
              </a:rPr>
              <a:t>Perfect StudyMate</a:t>
            </a:r>
            <a:endParaRPr lang="ko-KR" sz="8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Langchain &amp; RAG Study </a:t>
            </a:r>
            <a:r>
              <a:rPr lang="en-US" altLang="ko-KR" sz="3600" smtClean="0">
                <a:latin typeface="나눔스퀘어_ac" panose="020B0600000101010101" pitchFamily="50" charset="-127"/>
                <a:ea typeface="나눔스퀘어_ac" panose="020B0600000101010101" pitchFamily="50" charset="-127"/>
              </a:rPr>
              <a:t>| Rough Review  </a:t>
            </a:r>
            <a:endParaRPr lang="ko-KR" altLang="en-US" sz="3600">
              <a:latin typeface="나눔스퀘어_ac" panose="020B0600000101010101" pitchFamily="50" charset="-127"/>
              <a:ea typeface="나눔스퀘어_ac" panose="020B0600000101010101" pitchFamily="50" charset="-127"/>
            </a:endParaRPr>
          </a:p>
        </p:txBody>
      </p:sp>
      <p:grpSp>
        <p:nvGrpSpPr>
          <p:cNvPr id="31" name="그룹 30"/>
          <p:cNvGrpSpPr/>
          <p:nvPr/>
        </p:nvGrpSpPr>
        <p:grpSpPr>
          <a:xfrm>
            <a:off x="2389875" y="3790950"/>
            <a:ext cx="774700" cy="774700"/>
            <a:chOff x="2222500" y="4305300"/>
            <a:chExt cx="774700" cy="774700"/>
          </a:xfrm>
        </p:grpSpPr>
        <p:pic>
          <p:nvPicPr>
            <p:cNvPr id="32" name="Picture 7"/>
            <p:cNvPicPr>
              <a:picLocks noChangeAspect="1"/>
            </p:cNvPicPr>
            <p:nvPr/>
          </p:nvPicPr>
          <p:blipFill>
            <a:blip r:embed="rId7"/>
            <a:stretch>
              <a:fillRect/>
            </a:stretch>
          </p:blipFill>
          <p:spPr>
            <a:xfrm>
              <a:off x="2222500" y="4305300"/>
              <a:ext cx="774700" cy="774700"/>
            </a:xfrm>
            <a:prstGeom prst="rect">
              <a:avLst/>
            </a:prstGeom>
          </p:spPr>
        </p:pic>
        <p:sp>
          <p:nvSpPr>
            <p:cNvPr id="33"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01</a:t>
              </a:r>
              <a:endParaRPr lang="en-US" sz="2400" i="0" u="none" strike="noStrike">
                <a:solidFill>
                  <a:srgbClr val="000000"/>
                </a:solidFill>
                <a:latin typeface="나눔스퀘어_ac" panose="020B0600000101010101" pitchFamily="50" charset="-127"/>
              </a:endParaRPr>
            </a:p>
          </p:txBody>
        </p:sp>
      </p:grpSp>
      <p:sp>
        <p:nvSpPr>
          <p:cNvPr id="25" name="TextBox 17"/>
          <p:cNvSpPr txBox="1"/>
          <p:nvPr/>
        </p:nvSpPr>
        <p:spPr>
          <a:xfrm>
            <a:off x="1325084" y="4965700"/>
            <a:ext cx="3323116" cy="508000"/>
          </a:xfrm>
          <a:prstGeom prst="rect">
            <a:avLst/>
          </a:prstGeom>
          <a:solidFill>
            <a:srgbClr val="FFCD4A"/>
          </a:solidFill>
          <a:ln w="12700">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Retrieval Phase</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TextBox 35"/>
          <p:cNvSpPr txBox="1"/>
          <p:nvPr/>
        </p:nvSpPr>
        <p:spPr>
          <a:xfrm>
            <a:off x="1325084" y="5722490"/>
            <a:ext cx="10961847" cy="430887"/>
          </a:xfrm>
          <a:prstGeom prst="rect">
            <a:avLst/>
          </a:prstGeom>
          <a:noFill/>
        </p:spPr>
        <p:txBody>
          <a:bodyPr wrap="none" rtlCol="0">
            <a:spAutoFit/>
          </a:bodyPr>
          <a:lstStyle/>
          <a:p>
            <a:r>
              <a:rPr lang="en-US" altLang="ko-KR" sz="2200" smtClean="0">
                <a:latin typeface="나눔스퀘어_ac" panose="020B0600000101010101" pitchFamily="50" charset="-127"/>
                <a:ea typeface="나눔스퀘어_ac" panose="020B0600000101010101" pitchFamily="50" charset="-127"/>
              </a:rPr>
              <a:t>Search documents stored in vector database which is highly relative to user’s query. </a:t>
            </a:r>
            <a:endParaRPr lang="ko-KR" altLang="en-US" sz="2200">
              <a:latin typeface="나눔스퀘어_ac" panose="020B0600000101010101" pitchFamily="50" charset="-127"/>
              <a:ea typeface="나눔스퀘어_ac" panose="020B0600000101010101" pitchFamily="50" charset="-127"/>
            </a:endParaRPr>
          </a:p>
        </p:txBody>
      </p:sp>
      <p:graphicFrame>
        <p:nvGraphicFramePr>
          <p:cNvPr id="6" name="다이어그램 5"/>
          <p:cNvGraphicFramePr/>
          <p:nvPr>
            <p:extLst>
              <p:ext uri="{D42A27DB-BD31-4B8C-83A1-F6EECF244321}">
                <p14:modId xmlns:p14="http://schemas.microsoft.com/office/powerpoint/2010/main" val="488123326"/>
              </p:ext>
            </p:extLst>
          </p:nvPr>
        </p:nvGraphicFramePr>
        <p:xfrm>
          <a:off x="3164575" y="3710769"/>
          <a:ext cx="12192000" cy="8128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370099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581660" y="2781300"/>
            <a:ext cx="17030700" cy="6997700"/>
          </a:xfrm>
          <a:prstGeom prst="rect">
            <a:avLst/>
          </a:prstGeom>
        </p:spPr>
      </p:pic>
      <p:pic>
        <p:nvPicPr>
          <p:cNvPr id="16" name="Picture 16"/>
          <p:cNvPicPr>
            <a:picLocks noChangeAspect="1"/>
          </p:cNvPicPr>
          <p:nvPr/>
        </p:nvPicPr>
        <p:blipFill>
          <a:blip r:embed="rId4"/>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5"/>
          <a:stretch>
            <a:fillRect/>
          </a:stretch>
        </p:blipFill>
        <p:spPr>
          <a:xfrm>
            <a:off x="1181100" y="3543300"/>
            <a:ext cx="914400" cy="914400"/>
          </a:xfrm>
          <a:prstGeom prst="rect">
            <a:avLst/>
          </a:prstGeom>
        </p:spPr>
      </p:pic>
      <p:pic>
        <p:nvPicPr>
          <p:cNvPr id="27" name="Picture 27"/>
          <p:cNvPicPr>
            <a:picLocks noChangeAspect="1"/>
          </p:cNvPicPr>
          <p:nvPr/>
        </p:nvPicPr>
        <p:blipFill>
          <a:blip r:embed="rId6"/>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7"/>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AI Modeling </a:t>
            </a:r>
            <a:r>
              <a:rPr lang="en-US" altLang="ko-KR" sz="3600" smtClean="0">
                <a:latin typeface="나눔스퀘어_ac" panose="020B0600000101010101" pitchFamily="50" charset="-127"/>
                <a:ea typeface="나눔스퀘어_ac" panose="020B0600000101010101" pitchFamily="50" charset="-127"/>
              </a:rPr>
              <a:t>| LangChain + OpenAI GPT3.5 setup </a:t>
            </a:r>
            <a:endParaRPr lang="ko-KR" altLang="en-US" sz="3600">
              <a:latin typeface="나눔스퀘어_ac" panose="020B0600000101010101" pitchFamily="50" charset="-127"/>
              <a:ea typeface="나눔스퀘어_ac" panose="020B0600000101010101" pitchFamily="50" charset="-127"/>
            </a:endParaRPr>
          </a:p>
        </p:txBody>
      </p:sp>
      <p:pic>
        <p:nvPicPr>
          <p:cNvPr id="15" name="그림 14"/>
          <p:cNvPicPr>
            <a:picLocks noChangeAspect="1"/>
          </p:cNvPicPr>
          <p:nvPr/>
        </p:nvPicPr>
        <p:blipFill>
          <a:blip r:embed="rId8"/>
          <a:stretch>
            <a:fillRect/>
          </a:stretch>
        </p:blipFill>
        <p:spPr>
          <a:xfrm>
            <a:off x="719700" y="4241990"/>
            <a:ext cx="9000000" cy="5263393"/>
          </a:xfrm>
          <a:prstGeom prst="rect">
            <a:avLst/>
          </a:prstGeom>
        </p:spPr>
      </p:pic>
      <p:pic>
        <p:nvPicPr>
          <p:cNvPr id="20" name="그림 19"/>
          <p:cNvPicPr>
            <a:picLocks noChangeAspect="1"/>
          </p:cNvPicPr>
          <p:nvPr/>
        </p:nvPicPr>
        <p:blipFill>
          <a:blip r:embed="rId9"/>
          <a:stretch>
            <a:fillRect/>
          </a:stretch>
        </p:blipFill>
        <p:spPr>
          <a:xfrm>
            <a:off x="8568300" y="5238815"/>
            <a:ext cx="9000000" cy="3169014"/>
          </a:xfrm>
          <a:prstGeom prst="rect">
            <a:avLst/>
          </a:prstGeom>
        </p:spPr>
      </p:pic>
      <p:sp>
        <p:nvSpPr>
          <p:cNvPr id="25" name="TextBox 24"/>
          <p:cNvSpPr txBox="1"/>
          <p:nvPr/>
        </p:nvSpPr>
        <p:spPr>
          <a:xfrm>
            <a:off x="9719700" y="8034635"/>
            <a:ext cx="7002000" cy="461665"/>
          </a:xfrm>
          <a:prstGeom prst="rect">
            <a:avLst/>
          </a:prstGeom>
          <a:noFill/>
        </p:spPr>
        <p:txBody>
          <a:bodyPr wrap="square" rtlCol="0">
            <a:spAutoFit/>
          </a:bodyPr>
          <a:lstStyle/>
          <a:p>
            <a:r>
              <a:rPr lang="en-US" altLang="ko-KR" sz="2400" smtClean="0">
                <a:latin typeface="나눔스퀘어_ac Bold" panose="020B0600000101010101" pitchFamily="50" charset="-127"/>
                <a:ea typeface="나눔스퀘어_ac Bold" panose="020B0600000101010101" pitchFamily="50" charset="-127"/>
              </a:rPr>
              <a:t>▲ Create Large Language Model (LLM) Object</a:t>
            </a:r>
            <a:endParaRPr lang="ko-KR" altLang="en-US" sz="2400">
              <a:latin typeface="나눔스퀘어_ac Bold" panose="020B0600000101010101" pitchFamily="50" charset="-127"/>
              <a:ea typeface="나눔스퀘어_ac Bold" panose="020B0600000101010101" pitchFamily="50" charset="-127"/>
            </a:endParaRPr>
          </a:p>
        </p:txBody>
      </p:sp>
      <p:grpSp>
        <p:nvGrpSpPr>
          <p:cNvPr id="31" name="그룹 30"/>
          <p:cNvGrpSpPr/>
          <p:nvPr/>
        </p:nvGrpSpPr>
        <p:grpSpPr>
          <a:xfrm>
            <a:off x="2389875" y="3790950"/>
            <a:ext cx="774700" cy="774700"/>
            <a:chOff x="2222500" y="4305300"/>
            <a:chExt cx="774700" cy="774700"/>
          </a:xfrm>
        </p:grpSpPr>
        <p:pic>
          <p:nvPicPr>
            <p:cNvPr id="32" name="Picture 7"/>
            <p:cNvPicPr>
              <a:picLocks noChangeAspect="1"/>
            </p:cNvPicPr>
            <p:nvPr/>
          </p:nvPicPr>
          <p:blipFill>
            <a:blip r:embed="rId10"/>
            <a:stretch>
              <a:fillRect/>
            </a:stretch>
          </p:blipFill>
          <p:spPr>
            <a:xfrm>
              <a:off x="2222500" y="4305300"/>
              <a:ext cx="774700" cy="774700"/>
            </a:xfrm>
            <a:prstGeom prst="rect">
              <a:avLst/>
            </a:prstGeom>
          </p:spPr>
        </p:pic>
        <p:sp>
          <p:nvSpPr>
            <p:cNvPr id="33"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02</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1981868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grpSp>
        <p:nvGrpSpPr>
          <p:cNvPr id="22" name="그룹 21"/>
          <p:cNvGrpSpPr/>
          <p:nvPr/>
        </p:nvGrpSpPr>
        <p:grpSpPr>
          <a:xfrm>
            <a:off x="2389875" y="3790950"/>
            <a:ext cx="774700" cy="774700"/>
            <a:chOff x="2222500" y="4305300"/>
            <a:chExt cx="774700" cy="774700"/>
          </a:xfrm>
        </p:grpSpPr>
        <p:pic>
          <p:nvPicPr>
            <p:cNvPr id="23" name="Picture 7"/>
            <p:cNvPicPr>
              <a:picLocks noChangeAspect="1"/>
            </p:cNvPicPr>
            <p:nvPr/>
          </p:nvPicPr>
          <p:blipFill>
            <a:blip r:embed="rId7"/>
            <a:stretch>
              <a:fillRect/>
            </a:stretch>
          </p:blipFill>
          <p:spPr>
            <a:xfrm>
              <a:off x="2222500" y="4305300"/>
              <a:ext cx="774700" cy="774700"/>
            </a:xfrm>
            <a:prstGeom prst="rect">
              <a:avLst/>
            </a:prstGeom>
          </p:spPr>
        </p:pic>
        <p:sp>
          <p:nvSpPr>
            <p:cNvPr id="24"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02</a:t>
              </a:r>
              <a:endParaRPr lang="en-US" sz="2400" i="0" u="none" strike="noStrike">
                <a:solidFill>
                  <a:srgbClr val="000000"/>
                </a:solidFill>
                <a:latin typeface="나눔스퀘어_ac"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AI Modeling </a:t>
            </a:r>
            <a:r>
              <a:rPr lang="en-US" altLang="ko-KR" sz="3600" smtClean="0">
                <a:latin typeface="나눔스퀘어_ac" panose="020B0600000101010101" pitchFamily="50" charset="-127"/>
                <a:ea typeface="나눔스퀘어_ac" panose="020B0600000101010101" pitchFamily="50" charset="-127"/>
              </a:rPr>
              <a:t>| Load Documents</a:t>
            </a:r>
            <a:endParaRPr lang="ko-KR" altLang="en-US" sz="3600">
              <a:latin typeface="나눔스퀘어_ac" panose="020B0600000101010101" pitchFamily="50" charset="-127"/>
              <a:ea typeface="나눔스퀘어_ac" panose="020B0600000101010101" pitchFamily="50" charset="-127"/>
            </a:endParaRPr>
          </a:p>
        </p:txBody>
      </p:sp>
      <p:pic>
        <p:nvPicPr>
          <p:cNvPr id="4" name="그림 3"/>
          <p:cNvPicPr>
            <a:picLocks noChangeAspect="1"/>
          </p:cNvPicPr>
          <p:nvPr/>
        </p:nvPicPr>
        <p:blipFill>
          <a:blip r:embed="rId8"/>
          <a:stretch>
            <a:fillRect/>
          </a:stretch>
        </p:blipFill>
        <p:spPr>
          <a:xfrm>
            <a:off x="2257425" y="4610100"/>
            <a:ext cx="13773150" cy="4648200"/>
          </a:xfrm>
          <a:prstGeom prst="rect">
            <a:avLst/>
          </a:prstGeom>
        </p:spPr>
      </p:pic>
      <p:sp>
        <p:nvSpPr>
          <p:cNvPr id="19" name="TextBox 18"/>
          <p:cNvSpPr txBox="1"/>
          <p:nvPr/>
        </p:nvSpPr>
        <p:spPr>
          <a:xfrm>
            <a:off x="5649350" y="8568035"/>
            <a:ext cx="7002000"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 Load Example .pdf File for RAG</a:t>
            </a:r>
            <a:endParaRPr lang="ko-KR" altLang="en-US" sz="240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169617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AI Modeling </a:t>
            </a:r>
            <a:r>
              <a:rPr lang="en-US" altLang="ko-KR" sz="3600" smtClean="0">
                <a:latin typeface="나눔스퀘어_ac" panose="020B0600000101010101" pitchFamily="50" charset="-127"/>
                <a:ea typeface="나눔스퀘어_ac" panose="020B0600000101010101" pitchFamily="50" charset="-127"/>
              </a:rPr>
              <a:t>| Split Documents</a:t>
            </a:r>
            <a:endParaRPr lang="ko-KR" altLang="en-US" sz="3600">
              <a:latin typeface="나눔스퀘어_ac" panose="020B0600000101010101" pitchFamily="50" charset="-127"/>
              <a:ea typeface="나눔스퀘어_ac" panose="020B0600000101010101" pitchFamily="50" charset="-127"/>
            </a:endParaRPr>
          </a:p>
        </p:txBody>
      </p:sp>
      <p:pic>
        <p:nvPicPr>
          <p:cNvPr id="5" name="그림 4"/>
          <p:cNvPicPr>
            <a:picLocks noChangeAspect="1"/>
          </p:cNvPicPr>
          <p:nvPr/>
        </p:nvPicPr>
        <p:blipFill>
          <a:blip r:embed="rId7"/>
          <a:stretch>
            <a:fillRect/>
          </a:stretch>
        </p:blipFill>
        <p:spPr>
          <a:xfrm>
            <a:off x="457200" y="4003343"/>
            <a:ext cx="12240000" cy="5909570"/>
          </a:xfrm>
          <a:prstGeom prst="rect">
            <a:avLst/>
          </a:prstGeom>
        </p:spPr>
      </p:pic>
      <p:sp>
        <p:nvSpPr>
          <p:cNvPr id="15" name="TextBox 14"/>
          <p:cNvSpPr txBox="1"/>
          <p:nvPr/>
        </p:nvSpPr>
        <p:spPr>
          <a:xfrm>
            <a:off x="11811000" y="6747817"/>
            <a:ext cx="5181600"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 Chunk loaded documents</a:t>
            </a:r>
            <a:endParaRPr lang="ko-KR" altLang="en-US" sz="2400">
              <a:latin typeface="나눔스퀘어_ac Bold" panose="020B0600000101010101" pitchFamily="50" charset="-127"/>
              <a:ea typeface="나눔스퀘어_ac Bold" panose="020B0600000101010101" pitchFamily="50" charset="-127"/>
            </a:endParaRPr>
          </a:p>
        </p:txBody>
      </p:sp>
      <p:grpSp>
        <p:nvGrpSpPr>
          <p:cNvPr id="19" name="그룹 18"/>
          <p:cNvGrpSpPr/>
          <p:nvPr/>
        </p:nvGrpSpPr>
        <p:grpSpPr>
          <a:xfrm>
            <a:off x="2389875" y="3790950"/>
            <a:ext cx="774700" cy="774700"/>
            <a:chOff x="2222500" y="4305300"/>
            <a:chExt cx="774700" cy="774700"/>
          </a:xfrm>
        </p:grpSpPr>
        <p:pic>
          <p:nvPicPr>
            <p:cNvPr id="20" name="Picture 7"/>
            <p:cNvPicPr>
              <a:picLocks noChangeAspect="1"/>
            </p:cNvPicPr>
            <p:nvPr/>
          </p:nvPicPr>
          <p:blipFill>
            <a:blip r:embed="rId8"/>
            <a:stretch>
              <a:fillRect/>
            </a:stretch>
          </p:blipFill>
          <p:spPr>
            <a:xfrm>
              <a:off x="2222500" y="4305300"/>
              <a:ext cx="774700" cy="774700"/>
            </a:xfrm>
            <a:prstGeom prst="rect">
              <a:avLst/>
            </a:prstGeom>
          </p:spPr>
        </p:pic>
        <p:sp>
          <p:nvSpPr>
            <p:cNvPr id="21"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02</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41045987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AI Modeling </a:t>
            </a:r>
            <a:r>
              <a:rPr lang="en-US" altLang="ko-KR" sz="3600" smtClean="0">
                <a:latin typeface="나눔스퀘어_ac" panose="020B0600000101010101" pitchFamily="50" charset="-127"/>
                <a:ea typeface="나눔스퀘어_ac" panose="020B0600000101010101" pitchFamily="50" charset="-127"/>
              </a:rPr>
              <a:t>| Store Splits</a:t>
            </a:r>
            <a:endParaRPr lang="ko-KR" altLang="en-US" sz="3600">
              <a:latin typeface="나눔스퀘어_ac" panose="020B0600000101010101" pitchFamily="50" charset="-127"/>
              <a:ea typeface="나눔스퀘어_ac" panose="020B0600000101010101" pitchFamily="50" charset="-127"/>
            </a:endParaRPr>
          </a:p>
        </p:txBody>
      </p:sp>
      <p:pic>
        <p:nvPicPr>
          <p:cNvPr id="4" name="그림 3"/>
          <p:cNvPicPr>
            <a:picLocks noChangeAspect="1"/>
          </p:cNvPicPr>
          <p:nvPr/>
        </p:nvPicPr>
        <p:blipFill>
          <a:blip r:embed="rId7"/>
          <a:stretch>
            <a:fillRect/>
          </a:stretch>
        </p:blipFill>
        <p:spPr>
          <a:xfrm>
            <a:off x="1404000" y="4941108"/>
            <a:ext cx="15480000" cy="3936192"/>
          </a:xfrm>
          <a:prstGeom prst="rect">
            <a:avLst/>
          </a:prstGeom>
        </p:spPr>
      </p:pic>
      <p:sp>
        <p:nvSpPr>
          <p:cNvPr id="15" name="TextBox 14"/>
          <p:cNvSpPr txBox="1"/>
          <p:nvPr/>
        </p:nvSpPr>
        <p:spPr>
          <a:xfrm>
            <a:off x="4648200" y="8724900"/>
            <a:ext cx="9004300"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 Embed dataset and create Chorma vector-storage</a:t>
            </a:r>
            <a:endParaRPr lang="ko-KR" altLang="en-US" sz="2400">
              <a:latin typeface="나눔스퀘어_ac Bold" panose="020B0600000101010101" pitchFamily="50" charset="-127"/>
              <a:ea typeface="나눔스퀘어_ac Bold" panose="020B0600000101010101" pitchFamily="50" charset="-127"/>
            </a:endParaRPr>
          </a:p>
        </p:txBody>
      </p:sp>
      <p:grpSp>
        <p:nvGrpSpPr>
          <p:cNvPr id="19" name="그룹 18"/>
          <p:cNvGrpSpPr/>
          <p:nvPr/>
        </p:nvGrpSpPr>
        <p:grpSpPr>
          <a:xfrm>
            <a:off x="2389875" y="3790950"/>
            <a:ext cx="774700" cy="774700"/>
            <a:chOff x="2222500" y="4305300"/>
            <a:chExt cx="774700" cy="774700"/>
          </a:xfrm>
        </p:grpSpPr>
        <p:pic>
          <p:nvPicPr>
            <p:cNvPr id="20" name="Picture 7"/>
            <p:cNvPicPr>
              <a:picLocks noChangeAspect="1"/>
            </p:cNvPicPr>
            <p:nvPr/>
          </p:nvPicPr>
          <p:blipFill>
            <a:blip r:embed="rId8"/>
            <a:stretch>
              <a:fillRect/>
            </a:stretch>
          </p:blipFill>
          <p:spPr>
            <a:xfrm>
              <a:off x="2222500" y="4305300"/>
              <a:ext cx="774700" cy="774700"/>
            </a:xfrm>
            <a:prstGeom prst="rect">
              <a:avLst/>
            </a:prstGeom>
          </p:spPr>
        </p:pic>
        <p:sp>
          <p:nvSpPr>
            <p:cNvPr id="21"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02</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14572374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AI Modeling </a:t>
            </a:r>
            <a:r>
              <a:rPr lang="en-US" altLang="ko-KR" sz="3600" smtClean="0">
                <a:latin typeface="나눔스퀘어_ac" panose="020B0600000101010101" pitchFamily="50" charset="-127"/>
                <a:ea typeface="나눔스퀘어_ac" panose="020B0600000101010101" pitchFamily="50" charset="-127"/>
              </a:rPr>
              <a:t>| Retrieval</a:t>
            </a:r>
            <a:endParaRPr lang="ko-KR" altLang="en-US" sz="3600">
              <a:latin typeface="나눔스퀘어_ac" panose="020B0600000101010101" pitchFamily="50" charset="-127"/>
              <a:ea typeface="나눔스퀘어_ac" panose="020B0600000101010101" pitchFamily="50" charset="-127"/>
            </a:endParaRPr>
          </a:p>
        </p:txBody>
      </p:sp>
      <p:pic>
        <p:nvPicPr>
          <p:cNvPr id="19" name="그림 18"/>
          <p:cNvPicPr>
            <a:picLocks noChangeAspect="1"/>
          </p:cNvPicPr>
          <p:nvPr/>
        </p:nvPicPr>
        <p:blipFill>
          <a:blip r:embed="rId7"/>
          <a:stretch>
            <a:fillRect/>
          </a:stretch>
        </p:blipFill>
        <p:spPr>
          <a:xfrm>
            <a:off x="1404000" y="4508028"/>
            <a:ext cx="15480000" cy="5055072"/>
          </a:xfrm>
          <a:prstGeom prst="rect">
            <a:avLst/>
          </a:prstGeom>
        </p:spPr>
      </p:pic>
      <p:grpSp>
        <p:nvGrpSpPr>
          <p:cNvPr id="20" name="그룹 19"/>
          <p:cNvGrpSpPr/>
          <p:nvPr/>
        </p:nvGrpSpPr>
        <p:grpSpPr>
          <a:xfrm>
            <a:off x="2389875" y="3790950"/>
            <a:ext cx="774700" cy="774700"/>
            <a:chOff x="2222500" y="4305300"/>
            <a:chExt cx="774700" cy="774700"/>
          </a:xfrm>
        </p:grpSpPr>
        <p:pic>
          <p:nvPicPr>
            <p:cNvPr id="21" name="Picture 7"/>
            <p:cNvPicPr>
              <a:picLocks noChangeAspect="1"/>
            </p:cNvPicPr>
            <p:nvPr/>
          </p:nvPicPr>
          <p:blipFill>
            <a:blip r:embed="rId8"/>
            <a:stretch>
              <a:fillRect/>
            </a:stretch>
          </p:blipFill>
          <p:spPr>
            <a:xfrm>
              <a:off x="2222500" y="4305300"/>
              <a:ext cx="774700" cy="774700"/>
            </a:xfrm>
            <a:prstGeom prst="rect">
              <a:avLst/>
            </a:prstGeom>
          </p:spPr>
        </p:pic>
        <p:sp>
          <p:nvSpPr>
            <p:cNvPr id="25"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02</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3512287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7" name="그림 6"/>
          <p:cNvPicPr>
            <a:picLocks noChangeAspect="1"/>
          </p:cNvPicPr>
          <p:nvPr/>
        </p:nvPicPr>
        <p:blipFill>
          <a:blip r:embed="rId3"/>
          <a:stretch>
            <a:fillRect/>
          </a:stretch>
        </p:blipFill>
        <p:spPr>
          <a:xfrm>
            <a:off x="997800" y="4305300"/>
            <a:ext cx="11880000" cy="5400000"/>
          </a:xfrm>
          <a:prstGeom prst="rect">
            <a:avLst/>
          </a:prstGeom>
        </p:spPr>
      </p:pic>
      <p:pic>
        <p:nvPicPr>
          <p:cNvPr id="16" name="Picture 16"/>
          <p:cNvPicPr>
            <a:picLocks noChangeAspect="1"/>
          </p:cNvPicPr>
          <p:nvPr/>
        </p:nvPicPr>
        <p:blipFill>
          <a:blip r:embed="rId4"/>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5"/>
          <a:stretch>
            <a:fillRect/>
          </a:stretch>
        </p:blipFill>
        <p:spPr>
          <a:xfrm>
            <a:off x="1181100" y="3543300"/>
            <a:ext cx="914400" cy="914400"/>
          </a:xfrm>
          <a:prstGeom prst="rect">
            <a:avLst/>
          </a:prstGeom>
        </p:spPr>
      </p:pic>
      <p:pic>
        <p:nvPicPr>
          <p:cNvPr id="27" name="Picture 27"/>
          <p:cNvPicPr>
            <a:picLocks noChangeAspect="1"/>
          </p:cNvPicPr>
          <p:nvPr/>
        </p:nvPicPr>
        <p:blipFill>
          <a:blip r:embed="rId6"/>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7"/>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AI Modeling </a:t>
            </a:r>
            <a:r>
              <a:rPr lang="en-US" altLang="ko-KR" sz="3600" smtClean="0">
                <a:latin typeface="나눔스퀘어_ac" panose="020B0600000101010101" pitchFamily="50" charset="-127"/>
                <a:ea typeface="나눔스퀘어_ac" panose="020B0600000101010101" pitchFamily="50" charset="-127"/>
              </a:rPr>
              <a:t>| Runnable</a:t>
            </a:r>
            <a:endParaRPr lang="ko-KR" altLang="en-US" sz="3600">
              <a:latin typeface="나눔스퀘어_ac" panose="020B0600000101010101" pitchFamily="50" charset="-127"/>
              <a:ea typeface="나눔스퀘어_ac" panose="020B0600000101010101" pitchFamily="50" charset="-127"/>
            </a:endParaRPr>
          </a:p>
        </p:txBody>
      </p:sp>
      <p:sp>
        <p:nvSpPr>
          <p:cNvPr id="20" name="TextBox 19"/>
          <p:cNvSpPr txBox="1"/>
          <p:nvPr/>
        </p:nvSpPr>
        <p:spPr>
          <a:xfrm>
            <a:off x="12801600" y="8491835"/>
            <a:ext cx="5638800" cy="461665"/>
          </a:xfrm>
          <a:prstGeom prst="rect">
            <a:avLst/>
          </a:prstGeom>
          <a:noFill/>
        </p:spPr>
        <p:txBody>
          <a:bodyPr wrap="square" rtlCol="0">
            <a:spAutoFit/>
          </a:bodyPr>
          <a:lstStyle/>
          <a:p>
            <a:r>
              <a:rPr lang="en-US" altLang="ko-KR" sz="2400" smtClean="0">
                <a:latin typeface="나눔스퀘어_ac Bold" panose="020B0600000101010101" pitchFamily="50" charset="-127"/>
                <a:ea typeface="나눔스퀘어_ac Bold" panose="020B0600000101010101" pitchFamily="50" charset="-127"/>
              </a:rPr>
              <a:t>◀ Run RAG chain with question</a:t>
            </a:r>
            <a:endParaRPr lang="ko-KR" altLang="en-US" sz="2400">
              <a:latin typeface="나눔스퀘어_ac Bold" panose="020B0600000101010101" pitchFamily="50" charset="-127"/>
              <a:ea typeface="나눔스퀘어_ac Bold" panose="020B0600000101010101" pitchFamily="50" charset="-127"/>
            </a:endParaRPr>
          </a:p>
        </p:txBody>
      </p:sp>
      <p:sp>
        <p:nvSpPr>
          <p:cNvPr id="21" name="TextBox 20"/>
          <p:cNvSpPr txBox="1"/>
          <p:nvPr/>
        </p:nvSpPr>
        <p:spPr>
          <a:xfrm>
            <a:off x="12801600" y="7044035"/>
            <a:ext cx="5638800" cy="461665"/>
          </a:xfrm>
          <a:prstGeom prst="rect">
            <a:avLst/>
          </a:prstGeom>
          <a:noFill/>
        </p:spPr>
        <p:txBody>
          <a:bodyPr wrap="square" rtlCol="0">
            <a:spAutoFit/>
          </a:bodyPr>
          <a:lstStyle/>
          <a:p>
            <a:r>
              <a:rPr lang="en-US" altLang="ko-KR" sz="2400" smtClean="0">
                <a:latin typeface="나눔스퀘어_ac Bold" panose="020B0600000101010101" pitchFamily="50" charset="-127"/>
                <a:ea typeface="나눔스퀘어_ac Bold" panose="020B0600000101010101" pitchFamily="50" charset="-127"/>
              </a:rPr>
              <a:t>◀ Struct RAG chain</a:t>
            </a:r>
            <a:endParaRPr lang="ko-KR" altLang="en-US" sz="2400">
              <a:latin typeface="나눔스퀘어_ac Bold" panose="020B0600000101010101" pitchFamily="50" charset="-127"/>
              <a:ea typeface="나눔스퀘어_ac Bold" panose="020B0600000101010101" pitchFamily="50" charset="-127"/>
            </a:endParaRPr>
          </a:p>
        </p:txBody>
      </p:sp>
      <p:grpSp>
        <p:nvGrpSpPr>
          <p:cNvPr id="25" name="그룹 24"/>
          <p:cNvGrpSpPr/>
          <p:nvPr/>
        </p:nvGrpSpPr>
        <p:grpSpPr>
          <a:xfrm>
            <a:off x="2389875" y="3790950"/>
            <a:ext cx="774700" cy="774700"/>
            <a:chOff x="2222500" y="4305300"/>
            <a:chExt cx="774700" cy="774700"/>
          </a:xfrm>
        </p:grpSpPr>
        <p:pic>
          <p:nvPicPr>
            <p:cNvPr id="26" name="Picture 7"/>
            <p:cNvPicPr>
              <a:picLocks noChangeAspect="1"/>
            </p:cNvPicPr>
            <p:nvPr/>
          </p:nvPicPr>
          <p:blipFill>
            <a:blip r:embed="rId8"/>
            <a:stretch>
              <a:fillRect/>
            </a:stretch>
          </p:blipFill>
          <p:spPr>
            <a:xfrm>
              <a:off x="2222500" y="4305300"/>
              <a:ext cx="774700" cy="774700"/>
            </a:xfrm>
            <a:prstGeom prst="rect">
              <a:avLst/>
            </a:prstGeom>
          </p:spPr>
        </p:pic>
        <p:sp>
          <p:nvSpPr>
            <p:cNvPr id="28"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02</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4079442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AI Modeling </a:t>
            </a:r>
            <a:r>
              <a:rPr lang="en-US" altLang="ko-KR" sz="3600" smtClean="0">
                <a:latin typeface="나눔스퀘어_ac" panose="020B0600000101010101" pitchFamily="50" charset="-127"/>
                <a:ea typeface="나눔스퀘어_ac" panose="020B0600000101010101" pitchFamily="50" charset="-127"/>
              </a:rPr>
              <a:t>| Obtained Output</a:t>
            </a:r>
            <a:endParaRPr lang="ko-KR" altLang="en-US" sz="3600">
              <a:latin typeface="나눔스퀘어_ac" panose="020B0600000101010101" pitchFamily="50" charset="-127"/>
              <a:ea typeface="나눔스퀘어_ac" panose="020B0600000101010101" pitchFamily="50" charset="-127"/>
            </a:endParaRPr>
          </a:p>
        </p:txBody>
      </p:sp>
      <p:sp>
        <p:nvSpPr>
          <p:cNvPr id="4" name="TextBox 3"/>
          <p:cNvSpPr txBox="1"/>
          <p:nvPr/>
        </p:nvSpPr>
        <p:spPr>
          <a:xfrm>
            <a:off x="15855233" y="6819900"/>
            <a:ext cx="994888" cy="461665"/>
          </a:xfrm>
          <a:prstGeom prst="rect">
            <a:avLst/>
          </a:prstGeom>
          <a:solidFill>
            <a:schemeClr val="bg1">
              <a:lumMod val="50000"/>
            </a:schemeClr>
          </a:solidFill>
          <a:ln>
            <a:noFill/>
          </a:ln>
        </p:spPr>
        <p:txBody>
          <a:bodyPr wrap="none" rtlCol="0">
            <a:spAutoFit/>
          </a:bodyPr>
          <a:lstStyle/>
          <a:p>
            <a:r>
              <a:rPr lang="en-US" altLang="ko-KR" sz="2400" smtClean="0">
                <a:solidFill>
                  <a:schemeClr val="bg1"/>
                </a:solidFill>
                <a:latin typeface="나눔스퀘어_ac Bold" panose="020B0600000101010101" pitchFamily="50" charset="-127"/>
                <a:ea typeface="나눔스퀘어_ac Bold" panose="020B0600000101010101" pitchFamily="50" charset="-127"/>
              </a:rPr>
              <a:t>Jorge</a:t>
            </a:r>
            <a:endParaRPr lang="ko-KR" altLang="en-US" sz="2400">
              <a:solidFill>
                <a:schemeClr val="bg1"/>
              </a:solidFill>
              <a:latin typeface="나눔스퀘어_ac Bold" panose="020B0600000101010101" pitchFamily="50" charset="-127"/>
              <a:ea typeface="나눔스퀘어_ac Bold" panose="020B0600000101010101" pitchFamily="50" charset="-127"/>
            </a:endParaRPr>
          </a:p>
        </p:txBody>
      </p:sp>
      <p:sp>
        <p:nvSpPr>
          <p:cNvPr id="19" name="TextBox 18"/>
          <p:cNvSpPr txBox="1"/>
          <p:nvPr/>
        </p:nvSpPr>
        <p:spPr>
          <a:xfrm>
            <a:off x="13182600" y="6589067"/>
            <a:ext cx="2436886" cy="461665"/>
          </a:xfrm>
          <a:prstGeom prst="rect">
            <a:avLst/>
          </a:prstGeom>
          <a:solidFill>
            <a:schemeClr val="bg1">
              <a:lumMod val="50000"/>
            </a:schemeClr>
          </a:solidFill>
          <a:ln>
            <a:noFill/>
          </a:ln>
        </p:spPr>
        <p:txBody>
          <a:bodyPr wrap="none" rtlCol="0">
            <a:spAutoFit/>
          </a:bodyPr>
          <a:lstStyle/>
          <a:p>
            <a:r>
              <a:rPr lang="en-US" altLang="ko-KR" sz="2400" smtClean="0">
                <a:solidFill>
                  <a:schemeClr val="bg1"/>
                </a:solidFill>
                <a:latin typeface="나눔스퀘어_ac Bold" panose="020B0600000101010101" pitchFamily="50" charset="-127"/>
                <a:ea typeface="나눔스퀘어_ac Bold" panose="020B0600000101010101" pitchFamily="50" charset="-127"/>
              </a:rPr>
              <a:t>Our Base Model</a:t>
            </a:r>
            <a:endParaRPr lang="ko-KR" altLang="en-US" sz="2400">
              <a:solidFill>
                <a:schemeClr val="bg1"/>
              </a:solidFill>
              <a:latin typeface="나눔스퀘어_ac Bold" panose="020B0600000101010101" pitchFamily="50" charset="-127"/>
              <a:ea typeface="나눔스퀘어_ac Bold" panose="020B0600000101010101" pitchFamily="50" charset="-127"/>
            </a:endParaRPr>
          </a:p>
        </p:txBody>
      </p:sp>
      <p:sp>
        <p:nvSpPr>
          <p:cNvPr id="26" name="자유형 25"/>
          <p:cNvSpPr/>
          <p:nvPr/>
        </p:nvSpPr>
        <p:spPr>
          <a:xfrm rot="16200000">
            <a:off x="11044922" y="6434822"/>
            <a:ext cx="3856255" cy="1333500"/>
          </a:xfrm>
          <a:custGeom>
            <a:avLst/>
            <a:gdLst>
              <a:gd name="connsiteX0" fmla="*/ 3856255 w 3856255"/>
              <a:gd name="connsiteY0" fmla="*/ 0 h 1333500"/>
              <a:gd name="connsiteX1" fmla="*/ 781617 w 3856255"/>
              <a:gd name="connsiteY1" fmla="*/ 1333500 h 1333500"/>
              <a:gd name="connsiteX2" fmla="*/ 0 w 3856255"/>
              <a:gd name="connsiteY2" fmla="*/ 1333500 h 1333500"/>
              <a:gd name="connsiteX3" fmla="*/ 735853 w 3856255"/>
              <a:gd name="connsiteY3" fmla="*/ 2297 h 1333500"/>
              <a:gd name="connsiteX4" fmla="*/ 741149 w 3856255"/>
              <a:gd name="connsiteY4" fmla="*/ 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6255" h="1333500">
                <a:moveTo>
                  <a:pt x="3856255" y="0"/>
                </a:moveTo>
                <a:lnTo>
                  <a:pt x="781617" y="1333500"/>
                </a:lnTo>
                <a:lnTo>
                  <a:pt x="0" y="1333500"/>
                </a:lnTo>
                <a:lnTo>
                  <a:pt x="735853" y="2297"/>
                </a:lnTo>
                <a:lnTo>
                  <a:pt x="741149" y="0"/>
                </a:lnTo>
                <a:close/>
              </a:path>
            </a:pathLst>
          </a:custGeom>
          <a:gradFill>
            <a:gsLst>
              <a:gs pos="54000">
                <a:schemeClr val="bg1">
                  <a:lumMod val="85000"/>
                </a:schemeClr>
              </a:gs>
              <a:gs pos="100000">
                <a:schemeClr val="bg1">
                  <a:lumMod val="75000"/>
                </a:schemeClr>
              </a:gs>
              <a:gs pos="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p:cNvGrpSpPr/>
          <p:nvPr/>
        </p:nvGrpSpPr>
        <p:grpSpPr>
          <a:xfrm>
            <a:off x="1752599" y="5118100"/>
            <a:ext cx="10553699" cy="3162302"/>
            <a:chOff x="1752600" y="5118100"/>
            <a:chExt cx="10477500" cy="3162302"/>
          </a:xfrm>
        </p:grpSpPr>
        <p:sp>
          <p:nvSpPr>
            <p:cNvPr id="6" name="직사각형 5"/>
            <p:cNvSpPr/>
            <p:nvPr/>
          </p:nvSpPr>
          <p:spPr>
            <a:xfrm>
              <a:off x="1752600" y="5118100"/>
              <a:ext cx="10477500" cy="3162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ko-KR" altLang="en-US" i="1">
                <a:solidFill>
                  <a:schemeClr val="tx1"/>
                </a:solidFill>
                <a:latin typeface="나눔스퀘어_ac" panose="020B0600000101010101" pitchFamily="50" charset="-127"/>
                <a:ea typeface="나눔스퀘어_ac" panose="020B0600000101010101" pitchFamily="50" charset="-127"/>
              </a:endParaRPr>
            </a:p>
          </p:txBody>
        </p:sp>
        <p:sp>
          <p:nvSpPr>
            <p:cNvPr id="9" name="TextBox 8"/>
            <p:cNvSpPr txBox="1"/>
            <p:nvPr/>
          </p:nvSpPr>
          <p:spPr>
            <a:xfrm>
              <a:off x="2315487" y="5498923"/>
              <a:ext cx="9351727" cy="2400657"/>
            </a:xfrm>
            <a:prstGeom prst="rect">
              <a:avLst/>
            </a:prstGeom>
            <a:noFill/>
          </p:spPr>
          <p:txBody>
            <a:bodyPr wrap="none" rtlCol="0">
              <a:spAutoFit/>
            </a:bodyPr>
            <a:lstStyle/>
            <a:p>
              <a:pPr>
                <a:lnSpc>
                  <a:spcPct val="150000"/>
                </a:lnSpc>
              </a:pPr>
              <a:r>
                <a:rPr lang="en-US" altLang="ko-KR" sz="2000" i="1">
                  <a:latin typeface="나눔스퀘어_ac" panose="020B0600000101010101" pitchFamily="50" charset="-127"/>
                  <a:ea typeface="나눔스퀘어_ac" panose="020B0600000101010101" pitchFamily="50" charset="-127"/>
                </a:rPr>
                <a:t>Real-Time systems can be classified into hard real-time systems, soft real-time</a:t>
              </a:r>
            </a:p>
            <a:p>
              <a:pPr>
                <a:lnSpc>
                  <a:spcPct val="150000"/>
                </a:lnSpc>
              </a:pPr>
              <a:r>
                <a:rPr lang="en-US" altLang="ko-KR" sz="2000" i="1">
                  <a:latin typeface="나눔스퀘어_ac" panose="020B0600000101010101" pitchFamily="50" charset="-127"/>
                  <a:ea typeface="나눔스퀘어_ac" panose="020B0600000101010101" pitchFamily="50" charset="-127"/>
                </a:rPr>
                <a:t>systems, and firm real-time systems. Hard real-time systems have disastrous</a:t>
              </a:r>
            </a:p>
            <a:p>
              <a:pPr>
                <a:lnSpc>
                  <a:spcPct val="150000"/>
                </a:lnSpc>
              </a:pPr>
              <a:r>
                <a:rPr lang="en-US" altLang="ko-KR" sz="2000" i="1">
                  <a:latin typeface="나눔스퀘어_ac" panose="020B0600000101010101" pitchFamily="50" charset="-127"/>
                  <a:ea typeface="나눔스퀘어_ac" panose="020B0600000101010101" pitchFamily="50" charset="-127"/>
                </a:rPr>
                <a:t>consequences if deadlines are missed, while soft real-time systems have</a:t>
              </a:r>
            </a:p>
            <a:p>
              <a:pPr>
                <a:lnSpc>
                  <a:spcPct val="150000"/>
                </a:lnSpc>
              </a:pPr>
              <a:r>
                <a:rPr lang="en-US" altLang="ko-KR" sz="2000" i="1">
                  <a:latin typeface="나눔스퀘어_ac" panose="020B0600000101010101" pitchFamily="50" charset="-127"/>
                  <a:ea typeface="나눔스퀘어_ac" panose="020B0600000101010101" pitchFamily="50" charset="-127"/>
                </a:rPr>
                <a:t>performance degradation if deadlines are missed. Firm real-time systems fall</a:t>
              </a:r>
            </a:p>
            <a:p>
              <a:pPr>
                <a:lnSpc>
                  <a:spcPct val="150000"/>
                </a:lnSpc>
              </a:pPr>
              <a:r>
                <a:rPr lang="en-US" altLang="ko-KR" sz="2000" i="1">
                  <a:latin typeface="나눔스퀘어_ac" panose="020B0600000101010101" pitchFamily="50" charset="-127"/>
                  <a:ea typeface="나눔스퀘어_ac" panose="020B0600000101010101" pitchFamily="50" charset="-127"/>
                </a:rPr>
                <a:t>between hard and soft </a:t>
              </a:r>
              <a:r>
                <a:rPr lang="en-US" altLang="ko-KR" sz="2000" i="1">
                  <a:latin typeface="나눔스퀘어_ac" panose="020B0600000101010101" pitchFamily="50" charset="-127"/>
                  <a:ea typeface="나눔스퀘어_ac" panose="020B0600000101010101" pitchFamily="50" charset="-127"/>
                </a:rPr>
                <a:t>real-time </a:t>
              </a:r>
              <a:r>
                <a:rPr lang="en-US" altLang="ko-KR" sz="2000" i="1" smtClean="0">
                  <a:latin typeface="나눔스퀘어_ac" panose="020B0600000101010101" pitchFamily="50" charset="-127"/>
                  <a:ea typeface="나눔스퀘어_ac" panose="020B0600000101010101" pitchFamily="50" charset="-127"/>
                </a:rPr>
                <a:t>systems</a:t>
              </a:r>
              <a:r>
                <a:rPr lang="en-US" altLang="ko-KR" sz="2000" i="1">
                  <a:latin typeface="나눔스퀘어_ac" panose="020B0600000101010101" pitchFamily="50" charset="-127"/>
                  <a:ea typeface="나눔스퀘어_ac" panose="020B0600000101010101" pitchFamily="50" charset="-127"/>
                </a:rPr>
                <a:t> </a:t>
              </a:r>
              <a:r>
                <a:rPr lang="en-US" altLang="ko-KR" sz="2000" i="1" smtClean="0">
                  <a:latin typeface="나눔스퀘어_ac" panose="020B0600000101010101" pitchFamily="50" charset="-127"/>
                  <a:ea typeface="나눔스퀘어_ac" panose="020B0600000101010101" pitchFamily="50" charset="-127"/>
                </a:rPr>
                <a:t>…</a:t>
              </a:r>
              <a:endParaRPr lang="ko-KR" altLang="en-US" sz="2000" i="1">
                <a:latin typeface="나눔스퀘어_ac" panose="020B0600000101010101" pitchFamily="50" charset="-127"/>
                <a:ea typeface="나눔스퀘어_ac" panose="020B0600000101010101" pitchFamily="50" charset="-127"/>
              </a:endParaRPr>
            </a:p>
          </p:txBody>
        </p:sp>
      </p:grpSp>
      <p:pic>
        <p:nvPicPr>
          <p:cNvPr id="2050" name="Picture 2" descr="AIに仕事を任せる人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30200" y="6743700"/>
            <a:ext cx="4052569" cy="321258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그룹 27"/>
          <p:cNvGrpSpPr/>
          <p:nvPr/>
        </p:nvGrpSpPr>
        <p:grpSpPr>
          <a:xfrm>
            <a:off x="2389875" y="3790950"/>
            <a:ext cx="774700" cy="774700"/>
            <a:chOff x="2222500" y="4305300"/>
            <a:chExt cx="774700" cy="774700"/>
          </a:xfrm>
        </p:grpSpPr>
        <p:pic>
          <p:nvPicPr>
            <p:cNvPr id="29" name="Picture 7"/>
            <p:cNvPicPr>
              <a:picLocks noChangeAspect="1"/>
            </p:cNvPicPr>
            <p:nvPr/>
          </p:nvPicPr>
          <p:blipFill>
            <a:blip r:embed="rId8"/>
            <a:stretch>
              <a:fillRect/>
            </a:stretch>
          </p:blipFill>
          <p:spPr>
            <a:xfrm>
              <a:off x="2222500" y="4305300"/>
              <a:ext cx="774700" cy="774700"/>
            </a:xfrm>
            <a:prstGeom prst="rect">
              <a:avLst/>
            </a:prstGeom>
          </p:spPr>
        </p:pic>
        <p:sp>
          <p:nvSpPr>
            <p:cNvPr id="31"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02</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2287932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grpSp>
        <p:nvGrpSpPr>
          <p:cNvPr id="10" name="그룹 9"/>
          <p:cNvGrpSpPr/>
          <p:nvPr/>
        </p:nvGrpSpPr>
        <p:grpSpPr>
          <a:xfrm>
            <a:off x="2389875" y="3790950"/>
            <a:ext cx="774700" cy="774700"/>
            <a:chOff x="2222500" y="4305300"/>
            <a:chExt cx="774700" cy="774700"/>
          </a:xfrm>
        </p:grpSpPr>
        <p:pic>
          <p:nvPicPr>
            <p:cNvPr id="11" name="Picture 7"/>
            <p:cNvPicPr>
              <a:picLocks noChangeAspect="1"/>
            </p:cNvPicPr>
            <p:nvPr/>
          </p:nvPicPr>
          <p:blipFill>
            <a:blip r:embed="rId7"/>
            <a:stretch>
              <a:fillRect/>
            </a:stretch>
          </p:blipFill>
          <p:spPr>
            <a:xfrm>
              <a:off x="2222500" y="4305300"/>
              <a:ext cx="774700" cy="774700"/>
            </a:xfrm>
            <a:prstGeom prst="rect">
              <a:avLst/>
            </a:prstGeom>
          </p:spPr>
        </p:pic>
        <p:sp>
          <p:nvSpPr>
            <p:cNvPr id="12"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03</a:t>
              </a:r>
              <a:endParaRPr lang="en-US" sz="2400" i="0" u="none" strike="noStrike">
                <a:solidFill>
                  <a:srgbClr val="000000"/>
                </a:solidFill>
                <a:latin typeface="나눔스퀘어_ac"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BackEnd </a:t>
            </a:r>
            <a:r>
              <a:rPr lang="en-US" altLang="ko-KR" sz="3600" smtClean="0">
                <a:latin typeface="나눔스퀘어_ac" panose="020B0600000101010101" pitchFamily="50" charset="-127"/>
                <a:ea typeface="나눔스퀘어_ac" panose="020B0600000101010101" pitchFamily="50" charset="-127"/>
              </a:rPr>
              <a:t>| Overview</a:t>
            </a:r>
            <a:endParaRPr lang="ko-KR" altLang="en-US" sz="3600">
              <a:latin typeface="나눔스퀘어_ac" panose="020B0600000101010101" pitchFamily="50" charset="-127"/>
              <a:ea typeface="나눔스퀘어_ac" panose="020B0600000101010101" pitchFamily="50" charset="-127"/>
            </a:endParaRPr>
          </a:p>
        </p:txBody>
      </p:sp>
      <p:grpSp>
        <p:nvGrpSpPr>
          <p:cNvPr id="14" name="그룹 13"/>
          <p:cNvGrpSpPr/>
          <p:nvPr/>
        </p:nvGrpSpPr>
        <p:grpSpPr>
          <a:xfrm>
            <a:off x="1607820" y="4763465"/>
            <a:ext cx="4648200" cy="4265506"/>
            <a:chOff x="1549400" y="4809783"/>
            <a:chExt cx="4648200" cy="4265506"/>
          </a:xfrm>
        </p:grpSpPr>
        <p:grpSp>
          <p:nvGrpSpPr>
            <p:cNvPr id="7" name="그룹 6"/>
            <p:cNvGrpSpPr/>
            <p:nvPr/>
          </p:nvGrpSpPr>
          <p:grpSpPr>
            <a:xfrm>
              <a:off x="1549400" y="4809783"/>
              <a:ext cx="4648200" cy="1266483"/>
              <a:chOff x="1549400" y="4809783"/>
              <a:chExt cx="4648200" cy="1447800"/>
            </a:xfrm>
          </p:grpSpPr>
          <p:pic>
            <p:nvPicPr>
              <p:cNvPr id="22" name="Picture 19"/>
              <p:cNvPicPr>
                <a:picLocks noChangeAspect="1"/>
              </p:cNvPicPr>
              <p:nvPr/>
            </p:nvPicPr>
            <p:blipFill>
              <a:blip r:embed="rId8"/>
              <a:stretch>
                <a:fillRect/>
              </a:stretch>
            </p:blipFill>
            <p:spPr>
              <a:xfrm>
                <a:off x="1549400" y="5032717"/>
                <a:ext cx="4648200" cy="1224866"/>
              </a:xfrm>
              <a:prstGeom prst="rect">
                <a:avLst/>
              </a:prstGeom>
            </p:spPr>
          </p:pic>
          <p:sp>
            <p:nvSpPr>
              <p:cNvPr id="25" name="TextBox 28"/>
              <p:cNvSpPr txBox="1"/>
              <p:nvPr/>
            </p:nvSpPr>
            <p:spPr>
              <a:xfrm>
                <a:off x="1549400" y="5457659"/>
                <a:ext cx="4648200" cy="524041"/>
              </a:xfrm>
              <a:prstGeom prst="rect">
                <a:avLst/>
              </a:prstGeom>
            </p:spPr>
            <p:txBody>
              <a:bodyPr lIns="0" tIns="0" rIns="0" bIns="0" rtlCol="0" anchor="ctr"/>
              <a:lstStyle/>
              <a:p>
                <a:pPr lvl="0" algn="ctr">
                  <a:lnSpc>
                    <a:spcPct val="139440"/>
                  </a:lnSpc>
                </a:pPr>
                <a:r>
                  <a:rPr lang="en-US" altLang="ko-KR" sz="2400" b="0" i="0" u="none" strike="noStrike" smtClean="0">
                    <a:solidFill>
                      <a:srgbClr val="000000">
                        <a:alpha val="76863"/>
                      </a:srgbClr>
                    </a:solidFill>
                    <a:latin typeface="나눔스퀘어_ac Bold" panose="020B0600000101010101" pitchFamily="50" charset="-127"/>
                    <a:ea typeface="나눔스퀘어_ac Bold" panose="020B0600000101010101" pitchFamily="50" charset="-127"/>
                  </a:rPr>
                  <a:t>Sign Up</a:t>
                </a:r>
                <a:endParaRPr lang="en-US" sz="2400" b="0" i="0" u="none" strike="noStrike">
                  <a:solidFill>
                    <a:srgbClr val="000000">
                      <a:alpha val="76863"/>
                    </a:srgbClr>
                  </a:solidFill>
                  <a:latin typeface="나눔스퀘어_ac Bold" panose="020B0600000101010101" pitchFamily="50" charset="-127"/>
                  <a:ea typeface="나눔스퀘어_ac Bold" panose="020B0600000101010101" pitchFamily="50" charset="-127"/>
                </a:endParaRPr>
              </a:p>
            </p:txBody>
          </p:sp>
          <p:grpSp>
            <p:nvGrpSpPr>
              <p:cNvPr id="26" name="그룹 25"/>
              <p:cNvGrpSpPr/>
              <p:nvPr/>
            </p:nvGrpSpPr>
            <p:grpSpPr>
              <a:xfrm>
                <a:off x="2590800" y="4809783"/>
                <a:ext cx="2565400" cy="533400"/>
                <a:chOff x="3708400" y="7404100"/>
                <a:chExt cx="3149600" cy="533400"/>
              </a:xfrm>
            </p:grpSpPr>
            <p:pic>
              <p:nvPicPr>
                <p:cNvPr id="29" name="Picture 17"/>
                <p:cNvPicPr>
                  <a:picLocks noChangeAspect="1"/>
                </p:cNvPicPr>
                <p:nvPr/>
              </p:nvPicPr>
              <p:blipFill>
                <a:blip r:embed="rId9"/>
                <a:stretch>
                  <a:fillRect/>
                </a:stretch>
              </p:blipFill>
              <p:spPr>
                <a:xfrm>
                  <a:off x="3708400" y="7404100"/>
                  <a:ext cx="3149600" cy="533400"/>
                </a:xfrm>
                <a:prstGeom prst="rect">
                  <a:avLst/>
                </a:prstGeom>
              </p:spPr>
            </p:pic>
            <p:sp>
              <p:nvSpPr>
                <p:cNvPr id="31" name="TextBox 18"/>
                <p:cNvSpPr txBox="1"/>
                <p:nvPr/>
              </p:nvSpPr>
              <p:spPr>
                <a:xfrm>
                  <a:off x="3835400" y="7442200"/>
                  <a:ext cx="2895600" cy="444500"/>
                </a:xfrm>
                <a:prstGeom prst="rect">
                  <a:avLst/>
                </a:prstGeom>
              </p:spPr>
              <p:txBody>
                <a:bodyPr lIns="0" tIns="0" rIns="0" bIns="0" rtlCol="0" anchor="ctr"/>
                <a:lstStyle/>
                <a:p>
                  <a:pPr lvl="0" algn="ctr">
                    <a:lnSpc>
                      <a:spcPct val="99600"/>
                    </a:lnSpc>
                  </a:pPr>
                  <a:r>
                    <a:rPr lang="en-US" altLang="ko-KR" sz="2800" b="1" smtClean="0">
                      <a:solidFill>
                        <a:srgbClr val="000000"/>
                      </a:solidFill>
                      <a:latin typeface="나눔스퀘어_ac Bold" panose="020B0600000101010101" pitchFamily="50" charset="-127"/>
                      <a:ea typeface="나눔스퀘어_ac Bold" panose="020B0600000101010101" pitchFamily="50" charset="-127"/>
                    </a:rPr>
                    <a:t>User</a:t>
                  </a:r>
                  <a:endParaRPr lang="ko-KR" sz="2800" b="1"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grpSp>
        <p:grpSp>
          <p:nvGrpSpPr>
            <p:cNvPr id="39" name="그룹 38"/>
            <p:cNvGrpSpPr/>
            <p:nvPr/>
          </p:nvGrpSpPr>
          <p:grpSpPr>
            <a:xfrm>
              <a:off x="1549400" y="6309295"/>
              <a:ext cx="4648200" cy="1266483"/>
              <a:chOff x="1549400" y="4809783"/>
              <a:chExt cx="4648200" cy="1447800"/>
            </a:xfrm>
          </p:grpSpPr>
          <p:pic>
            <p:nvPicPr>
              <p:cNvPr id="40" name="Picture 19"/>
              <p:cNvPicPr>
                <a:picLocks noChangeAspect="1"/>
              </p:cNvPicPr>
              <p:nvPr/>
            </p:nvPicPr>
            <p:blipFill>
              <a:blip r:embed="rId8"/>
              <a:stretch>
                <a:fillRect/>
              </a:stretch>
            </p:blipFill>
            <p:spPr>
              <a:xfrm>
                <a:off x="1549400" y="5032717"/>
                <a:ext cx="4648200" cy="1224866"/>
              </a:xfrm>
              <a:prstGeom prst="rect">
                <a:avLst/>
              </a:prstGeom>
            </p:spPr>
          </p:pic>
          <p:sp>
            <p:nvSpPr>
              <p:cNvPr id="41" name="TextBox 28"/>
              <p:cNvSpPr txBox="1"/>
              <p:nvPr/>
            </p:nvSpPr>
            <p:spPr>
              <a:xfrm>
                <a:off x="1549400" y="5457659"/>
                <a:ext cx="4648200" cy="524041"/>
              </a:xfrm>
              <a:prstGeom prst="rect">
                <a:avLst/>
              </a:prstGeom>
            </p:spPr>
            <p:txBody>
              <a:bodyPr lIns="0" tIns="0" rIns="0" bIns="0" rtlCol="0" anchor="ctr"/>
              <a:lstStyle/>
              <a:p>
                <a:pPr lvl="0" algn="ctr">
                  <a:lnSpc>
                    <a:spcPct val="139440"/>
                  </a:lnSpc>
                </a:pPr>
                <a:r>
                  <a:rPr lang="en-US" altLang="ko-KR" sz="2400" b="0" i="0" u="none" strike="noStrike" smtClean="0">
                    <a:solidFill>
                      <a:srgbClr val="000000">
                        <a:alpha val="76863"/>
                      </a:srgbClr>
                    </a:solidFill>
                    <a:latin typeface="나눔스퀘어_ac Bold" panose="020B0600000101010101" pitchFamily="50" charset="-127"/>
                    <a:ea typeface="나눔스퀘어_ac Bold" panose="020B0600000101010101" pitchFamily="50" charset="-127"/>
                  </a:rPr>
                  <a:t>Login</a:t>
                </a:r>
                <a:endParaRPr lang="en-US" sz="2400" b="0" i="0" u="none" strike="noStrike">
                  <a:solidFill>
                    <a:srgbClr val="000000">
                      <a:alpha val="76863"/>
                    </a:srgbClr>
                  </a:solidFill>
                  <a:latin typeface="나눔스퀘어_ac Bold" panose="020B0600000101010101" pitchFamily="50" charset="-127"/>
                  <a:ea typeface="나눔스퀘어_ac Bold" panose="020B0600000101010101" pitchFamily="50" charset="-127"/>
                </a:endParaRPr>
              </a:p>
            </p:txBody>
          </p:sp>
          <p:grpSp>
            <p:nvGrpSpPr>
              <p:cNvPr id="42" name="그룹 41"/>
              <p:cNvGrpSpPr/>
              <p:nvPr/>
            </p:nvGrpSpPr>
            <p:grpSpPr>
              <a:xfrm>
                <a:off x="2590800" y="4809783"/>
                <a:ext cx="2565400" cy="533400"/>
                <a:chOff x="3708400" y="7404100"/>
                <a:chExt cx="3149600" cy="533400"/>
              </a:xfrm>
            </p:grpSpPr>
            <p:pic>
              <p:nvPicPr>
                <p:cNvPr id="43" name="Picture 17"/>
                <p:cNvPicPr>
                  <a:picLocks noChangeAspect="1"/>
                </p:cNvPicPr>
                <p:nvPr/>
              </p:nvPicPr>
              <p:blipFill>
                <a:blip r:embed="rId9"/>
                <a:stretch>
                  <a:fillRect/>
                </a:stretch>
              </p:blipFill>
              <p:spPr>
                <a:xfrm>
                  <a:off x="3708400" y="7404100"/>
                  <a:ext cx="3149600" cy="533400"/>
                </a:xfrm>
                <a:prstGeom prst="rect">
                  <a:avLst/>
                </a:prstGeom>
              </p:spPr>
            </p:pic>
            <p:sp>
              <p:nvSpPr>
                <p:cNvPr id="44" name="TextBox 18"/>
                <p:cNvSpPr txBox="1"/>
                <p:nvPr/>
              </p:nvSpPr>
              <p:spPr>
                <a:xfrm>
                  <a:off x="3835400" y="7442200"/>
                  <a:ext cx="2895600" cy="444500"/>
                </a:xfrm>
                <a:prstGeom prst="rect">
                  <a:avLst/>
                </a:prstGeom>
              </p:spPr>
              <p:txBody>
                <a:bodyPr lIns="0" tIns="0" rIns="0" bIns="0" rtlCol="0" anchor="ctr"/>
                <a:lstStyle/>
                <a:p>
                  <a:pPr lvl="0" algn="ctr">
                    <a:lnSpc>
                      <a:spcPct val="99600"/>
                    </a:lnSpc>
                  </a:pPr>
                  <a:r>
                    <a:rPr lang="en-US" altLang="ko-KR" sz="2800" b="1" smtClean="0">
                      <a:solidFill>
                        <a:srgbClr val="000000"/>
                      </a:solidFill>
                      <a:latin typeface="나눔스퀘어_ac Bold" panose="020B0600000101010101" pitchFamily="50" charset="-127"/>
                      <a:ea typeface="나눔스퀘어_ac Bold" panose="020B0600000101010101" pitchFamily="50" charset="-127"/>
                    </a:rPr>
                    <a:t>Auth</a:t>
                  </a:r>
                  <a:endParaRPr lang="ko-KR" sz="2800" b="1"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grpSp>
        <p:grpSp>
          <p:nvGrpSpPr>
            <p:cNvPr id="45" name="그룹 44"/>
            <p:cNvGrpSpPr/>
            <p:nvPr/>
          </p:nvGrpSpPr>
          <p:grpSpPr>
            <a:xfrm>
              <a:off x="1549400" y="7808806"/>
              <a:ext cx="4648200" cy="1266483"/>
              <a:chOff x="1549400" y="4809783"/>
              <a:chExt cx="4648200" cy="1447800"/>
            </a:xfrm>
          </p:grpSpPr>
          <p:pic>
            <p:nvPicPr>
              <p:cNvPr id="46" name="Picture 19"/>
              <p:cNvPicPr>
                <a:picLocks noChangeAspect="1"/>
              </p:cNvPicPr>
              <p:nvPr/>
            </p:nvPicPr>
            <p:blipFill>
              <a:blip r:embed="rId8"/>
              <a:stretch>
                <a:fillRect/>
              </a:stretch>
            </p:blipFill>
            <p:spPr>
              <a:xfrm>
                <a:off x="1549400" y="5032717"/>
                <a:ext cx="4648200" cy="1224866"/>
              </a:xfrm>
              <a:prstGeom prst="rect">
                <a:avLst/>
              </a:prstGeom>
            </p:spPr>
          </p:pic>
          <p:sp>
            <p:nvSpPr>
              <p:cNvPr id="47" name="TextBox 28"/>
              <p:cNvSpPr txBox="1"/>
              <p:nvPr/>
            </p:nvSpPr>
            <p:spPr>
              <a:xfrm>
                <a:off x="1549400" y="5457659"/>
                <a:ext cx="4648200" cy="524041"/>
              </a:xfrm>
              <a:prstGeom prst="rect">
                <a:avLst/>
              </a:prstGeom>
            </p:spPr>
            <p:txBody>
              <a:bodyPr lIns="0" tIns="0" rIns="0" bIns="0" rtlCol="0" anchor="ctr"/>
              <a:lstStyle/>
              <a:p>
                <a:pPr lvl="0" algn="ctr">
                  <a:lnSpc>
                    <a:spcPct val="139440"/>
                  </a:lnSpc>
                </a:pPr>
                <a:r>
                  <a:rPr lang="en-US" altLang="ko-KR" sz="2400" b="0" i="0" u="none" strike="noStrike" smtClean="0">
                    <a:solidFill>
                      <a:srgbClr val="000000">
                        <a:alpha val="76863"/>
                      </a:srgbClr>
                    </a:solidFill>
                    <a:latin typeface="나눔스퀘어_ac Bold" panose="020B0600000101010101" pitchFamily="50" charset="-127"/>
                    <a:ea typeface="나눔스퀘어_ac Bold" panose="020B0600000101010101" pitchFamily="50" charset="-127"/>
                  </a:rPr>
                  <a:t>Send message to model</a:t>
                </a:r>
                <a:endParaRPr lang="en-US" sz="2400" b="0" i="0" u="none" strike="noStrike">
                  <a:solidFill>
                    <a:srgbClr val="000000">
                      <a:alpha val="76863"/>
                    </a:srgbClr>
                  </a:solidFill>
                  <a:latin typeface="나눔스퀘어_ac Bold" panose="020B0600000101010101" pitchFamily="50" charset="-127"/>
                  <a:ea typeface="나눔스퀘어_ac Bold" panose="020B0600000101010101" pitchFamily="50" charset="-127"/>
                </a:endParaRPr>
              </a:p>
            </p:txBody>
          </p:sp>
          <p:grpSp>
            <p:nvGrpSpPr>
              <p:cNvPr id="48" name="그룹 47"/>
              <p:cNvGrpSpPr/>
              <p:nvPr/>
            </p:nvGrpSpPr>
            <p:grpSpPr>
              <a:xfrm>
                <a:off x="2590800" y="4809783"/>
                <a:ext cx="2565400" cy="533400"/>
                <a:chOff x="3708400" y="7404100"/>
                <a:chExt cx="3149600" cy="533400"/>
              </a:xfrm>
            </p:grpSpPr>
            <p:pic>
              <p:nvPicPr>
                <p:cNvPr id="49" name="Picture 17"/>
                <p:cNvPicPr>
                  <a:picLocks noChangeAspect="1"/>
                </p:cNvPicPr>
                <p:nvPr/>
              </p:nvPicPr>
              <p:blipFill>
                <a:blip r:embed="rId9"/>
                <a:stretch>
                  <a:fillRect/>
                </a:stretch>
              </p:blipFill>
              <p:spPr>
                <a:xfrm>
                  <a:off x="3708400" y="7404100"/>
                  <a:ext cx="3149600" cy="533400"/>
                </a:xfrm>
                <a:prstGeom prst="rect">
                  <a:avLst/>
                </a:prstGeom>
              </p:spPr>
            </p:pic>
            <p:sp>
              <p:nvSpPr>
                <p:cNvPr id="50" name="TextBox 18"/>
                <p:cNvSpPr txBox="1"/>
                <p:nvPr/>
              </p:nvSpPr>
              <p:spPr>
                <a:xfrm>
                  <a:off x="3835400" y="7442200"/>
                  <a:ext cx="2895600" cy="444500"/>
                </a:xfrm>
                <a:prstGeom prst="rect">
                  <a:avLst/>
                </a:prstGeom>
              </p:spPr>
              <p:txBody>
                <a:bodyPr lIns="0" tIns="0" rIns="0" bIns="0" rtlCol="0" anchor="ctr"/>
                <a:lstStyle/>
                <a:p>
                  <a:pPr lvl="0" algn="ctr">
                    <a:lnSpc>
                      <a:spcPct val="99600"/>
                    </a:lnSpc>
                  </a:pPr>
                  <a:r>
                    <a:rPr lang="en-US" altLang="ko-KR" sz="2800" b="1" smtClean="0">
                      <a:solidFill>
                        <a:srgbClr val="000000"/>
                      </a:solidFill>
                      <a:latin typeface="나눔스퀘어_ac Bold" panose="020B0600000101010101" pitchFamily="50" charset="-127"/>
                      <a:ea typeface="나눔스퀘어_ac Bold" panose="020B0600000101010101" pitchFamily="50" charset="-127"/>
                    </a:rPr>
                    <a:t>Message</a:t>
                  </a:r>
                  <a:endParaRPr lang="ko-KR" sz="2800" b="1"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grpSp>
      </p:grpSp>
      <p:grpSp>
        <p:nvGrpSpPr>
          <p:cNvPr id="15" name="그룹 14"/>
          <p:cNvGrpSpPr/>
          <p:nvPr/>
        </p:nvGrpSpPr>
        <p:grpSpPr>
          <a:xfrm>
            <a:off x="11259820" y="4595367"/>
            <a:ext cx="5420360" cy="4479922"/>
            <a:chOff x="10429240" y="4595367"/>
            <a:chExt cx="5420360" cy="4479922"/>
          </a:xfrm>
        </p:grpSpPr>
        <p:pic>
          <p:nvPicPr>
            <p:cNvPr id="52" name="Picture 19"/>
            <p:cNvPicPr>
              <a:picLocks noChangeAspect="1"/>
            </p:cNvPicPr>
            <p:nvPr/>
          </p:nvPicPr>
          <p:blipFill>
            <a:blip r:embed="rId8"/>
            <a:stretch>
              <a:fillRect/>
            </a:stretch>
          </p:blipFill>
          <p:spPr>
            <a:xfrm>
              <a:off x="10429240" y="4763465"/>
              <a:ext cx="5420360" cy="4311824"/>
            </a:xfrm>
            <a:prstGeom prst="rect">
              <a:avLst/>
            </a:prstGeom>
          </p:spPr>
        </p:pic>
        <p:sp>
          <p:nvSpPr>
            <p:cNvPr id="53" name="TextBox 28"/>
            <p:cNvSpPr txBox="1"/>
            <p:nvPr/>
          </p:nvSpPr>
          <p:spPr>
            <a:xfrm>
              <a:off x="10591800" y="5819749"/>
              <a:ext cx="5095240" cy="2199257"/>
            </a:xfrm>
            <a:prstGeom prst="rect">
              <a:avLst/>
            </a:prstGeom>
          </p:spPr>
          <p:txBody>
            <a:bodyPr lIns="0" tIns="0" rIns="0" bIns="0" rtlCol="0" anchor="ctr"/>
            <a:lstStyle/>
            <a:p>
              <a:pPr marL="342900" lvl="0" indent="-342900">
                <a:lnSpc>
                  <a:spcPct val="139440"/>
                </a:lnSpc>
                <a:buFontTx/>
                <a:buChar char="-"/>
              </a:pPr>
              <a:r>
                <a:rPr lang="en-US" altLang="ko-KR" sz="2400" b="0" i="0" u="none" strike="noStrike" smtClean="0">
                  <a:solidFill>
                    <a:srgbClr val="000000">
                      <a:alpha val="76863"/>
                    </a:srgbClr>
                  </a:solidFill>
                  <a:latin typeface="나눔스퀘어_ac Bold" panose="020B0600000101010101" pitchFamily="50" charset="-127"/>
                  <a:ea typeface="나눔스퀘어_ac Bold" panose="020B0600000101010101" pitchFamily="50" charset="-127"/>
                </a:rPr>
                <a:t>Create chatroom</a:t>
              </a:r>
            </a:p>
            <a:p>
              <a:pPr marL="342900" lvl="0" indent="-342900">
                <a:lnSpc>
                  <a:spcPct val="139440"/>
                </a:lnSpc>
                <a:buFontTx/>
                <a:buChar char="-"/>
              </a:pPr>
              <a:r>
                <a:rPr lang="en-US" sz="2400" b="0" i="0" u="none" strike="noStrike" smtClean="0">
                  <a:solidFill>
                    <a:srgbClr val="000000">
                      <a:alpha val="76863"/>
                    </a:srgbClr>
                  </a:solidFill>
                  <a:latin typeface="나눔스퀘어_ac Bold" panose="020B0600000101010101" pitchFamily="50" charset="-127"/>
                  <a:ea typeface="나눔스퀘어_ac Bold" panose="020B0600000101010101" pitchFamily="50" charset="-127"/>
                </a:rPr>
                <a:t>Find all chatrooms</a:t>
              </a:r>
            </a:p>
            <a:p>
              <a:pPr marL="342900" lvl="0" indent="-342900">
                <a:lnSpc>
                  <a:spcPct val="139440"/>
                </a:lnSpc>
                <a:buFontTx/>
                <a:buChar char="-"/>
              </a:pPr>
              <a:r>
                <a:rPr lang="en-US" sz="2400" smtClean="0">
                  <a:solidFill>
                    <a:srgbClr val="000000">
                      <a:alpha val="76863"/>
                    </a:srgbClr>
                  </a:solidFill>
                  <a:latin typeface="나눔스퀘어_ac Bold" panose="020B0600000101010101" pitchFamily="50" charset="-127"/>
                  <a:ea typeface="나눔스퀘어_ac Bold" panose="020B0600000101010101" pitchFamily="50" charset="-127"/>
                </a:rPr>
                <a:t>Find chatroom by chatroom_id </a:t>
              </a:r>
              <a:r>
                <a:rPr lang="en-US" sz="2400" b="0" i="0" u="none" strike="noStrike" smtClean="0">
                  <a:solidFill>
                    <a:srgbClr val="000000">
                      <a:alpha val="76863"/>
                    </a:srgbClr>
                  </a:solidFill>
                  <a:latin typeface="나눔스퀘어_ac Bold" panose="020B0600000101010101" pitchFamily="50" charset="-127"/>
                  <a:ea typeface="나눔스퀘어_ac Bold" panose="020B0600000101010101" pitchFamily="50" charset="-127"/>
                </a:rPr>
                <a:t> </a:t>
              </a:r>
              <a:endParaRPr lang="en-US" sz="2400" b="0" i="0" u="none" strike="noStrike">
                <a:solidFill>
                  <a:srgbClr val="000000">
                    <a:alpha val="76863"/>
                  </a:srgbClr>
                </a:solidFill>
                <a:latin typeface="나눔스퀘어_ac Bold" panose="020B0600000101010101" pitchFamily="50" charset="-127"/>
                <a:ea typeface="나눔스퀘어_ac Bold" panose="020B0600000101010101" pitchFamily="50" charset="-127"/>
              </a:endParaRPr>
            </a:p>
          </p:txBody>
        </p:sp>
        <p:grpSp>
          <p:nvGrpSpPr>
            <p:cNvPr id="54" name="그룹 53"/>
            <p:cNvGrpSpPr/>
            <p:nvPr/>
          </p:nvGrpSpPr>
          <p:grpSpPr>
            <a:xfrm>
              <a:off x="11856720" y="4595367"/>
              <a:ext cx="2565400" cy="466599"/>
              <a:chOff x="3708400" y="7404100"/>
              <a:chExt cx="3149600" cy="533400"/>
            </a:xfrm>
          </p:grpSpPr>
          <p:pic>
            <p:nvPicPr>
              <p:cNvPr id="55" name="Picture 17"/>
              <p:cNvPicPr>
                <a:picLocks noChangeAspect="1"/>
              </p:cNvPicPr>
              <p:nvPr/>
            </p:nvPicPr>
            <p:blipFill>
              <a:blip r:embed="rId9"/>
              <a:stretch>
                <a:fillRect/>
              </a:stretch>
            </p:blipFill>
            <p:spPr>
              <a:xfrm>
                <a:off x="3708400" y="7404100"/>
                <a:ext cx="3149600" cy="533400"/>
              </a:xfrm>
              <a:prstGeom prst="rect">
                <a:avLst/>
              </a:prstGeom>
            </p:spPr>
          </p:pic>
          <p:sp>
            <p:nvSpPr>
              <p:cNvPr id="56" name="TextBox 18"/>
              <p:cNvSpPr txBox="1"/>
              <p:nvPr/>
            </p:nvSpPr>
            <p:spPr>
              <a:xfrm>
                <a:off x="3835400" y="7442200"/>
                <a:ext cx="2895600" cy="444500"/>
              </a:xfrm>
              <a:prstGeom prst="rect">
                <a:avLst/>
              </a:prstGeom>
            </p:spPr>
            <p:txBody>
              <a:bodyPr lIns="0" tIns="0" rIns="0" bIns="0" rtlCol="0" anchor="ctr"/>
              <a:lstStyle/>
              <a:p>
                <a:pPr lvl="0" algn="ctr">
                  <a:lnSpc>
                    <a:spcPct val="99600"/>
                  </a:lnSpc>
                </a:pPr>
                <a:r>
                  <a:rPr lang="en-US" altLang="ko-KR" sz="2800" b="1" smtClean="0">
                    <a:solidFill>
                      <a:srgbClr val="000000"/>
                    </a:solidFill>
                    <a:latin typeface="나눔스퀘어_ac Bold" panose="020B0600000101010101" pitchFamily="50" charset="-127"/>
                    <a:ea typeface="나눔스퀘어_ac Bold" panose="020B0600000101010101" pitchFamily="50" charset="-127"/>
                  </a:rPr>
                  <a:t>Chatroom</a:t>
                </a:r>
                <a:endParaRPr lang="ko-KR" sz="2800" b="1"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grpSp>
      <p:pic>
        <p:nvPicPr>
          <p:cNvPr id="9218" name="Picture 2" descr="AIと話す人のイラスト（男性） | かわいいフリー素材集 いらすとや"/>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34653" y="5327060"/>
            <a:ext cx="3646534" cy="34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1647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BackEnd </a:t>
            </a:r>
            <a:r>
              <a:rPr lang="en-US" altLang="ko-KR" sz="3600" smtClean="0">
                <a:latin typeface="나눔스퀘어_ac" panose="020B0600000101010101" pitchFamily="50" charset="-127"/>
                <a:ea typeface="나눔스퀘어_ac" panose="020B0600000101010101" pitchFamily="50" charset="-127"/>
              </a:rPr>
              <a:t>| ERM Diagram</a:t>
            </a:r>
            <a:endParaRPr lang="ko-KR" altLang="en-US" sz="3600">
              <a:latin typeface="나눔스퀘어_ac" panose="020B0600000101010101" pitchFamily="50" charset="-127"/>
              <a:ea typeface="나눔스퀘어_ac" panose="020B0600000101010101" pitchFamily="50" charset="-127"/>
            </a:endParaRPr>
          </a:p>
        </p:txBody>
      </p:sp>
      <p:pic>
        <p:nvPicPr>
          <p:cNvPr id="5" name="그림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7191" y="4635500"/>
            <a:ext cx="11293619" cy="4685862"/>
          </a:xfrm>
          <a:prstGeom prst="rect">
            <a:avLst/>
          </a:prstGeom>
        </p:spPr>
      </p:pic>
      <p:pic>
        <p:nvPicPr>
          <p:cNvPr id="18" name="Picture 10"/>
          <p:cNvPicPr>
            <a:picLocks noChangeAspect="1"/>
          </p:cNvPicPr>
          <p:nvPr/>
        </p:nvPicPr>
        <p:blipFill>
          <a:blip r:embed="rId8"/>
          <a:stretch>
            <a:fillRect/>
          </a:stretch>
        </p:blipFill>
        <p:spPr>
          <a:xfrm>
            <a:off x="10363200" y="7048500"/>
            <a:ext cx="457200" cy="457200"/>
          </a:xfrm>
          <a:prstGeom prst="rect">
            <a:avLst/>
          </a:prstGeom>
        </p:spPr>
      </p:pic>
      <p:pic>
        <p:nvPicPr>
          <p:cNvPr id="19" name="Picture 10"/>
          <p:cNvPicPr>
            <a:picLocks noChangeAspect="1"/>
          </p:cNvPicPr>
          <p:nvPr/>
        </p:nvPicPr>
        <p:blipFill>
          <a:blip r:embed="rId8"/>
          <a:stretch>
            <a:fillRect/>
          </a:stretch>
        </p:blipFill>
        <p:spPr>
          <a:xfrm>
            <a:off x="14173200" y="6749831"/>
            <a:ext cx="457200" cy="457200"/>
          </a:xfrm>
          <a:prstGeom prst="rect">
            <a:avLst/>
          </a:prstGeom>
        </p:spPr>
      </p:pic>
      <p:grpSp>
        <p:nvGrpSpPr>
          <p:cNvPr id="20" name="그룹 19"/>
          <p:cNvGrpSpPr/>
          <p:nvPr/>
        </p:nvGrpSpPr>
        <p:grpSpPr>
          <a:xfrm>
            <a:off x="2389875" y="3790950"/>
            <a:ext cx="774700" cy="774700"/>
            <a:chOff x="2222500" y="4305300"/>
            <a:chExt cx="774700" cy="774700"/>
          </a:xfrm>
        </p:grpSpPr>
        <p:pic>
          <p:nvPicPr>
            <p:cNvPr id="21" name="Picture 7"/>
            <p:cNvPicPr>
              <a:picLocks noChangeAspect="1"/>
            </p:cNvPicPr>
            <p:nvPr/>
          </p:nvPicPr>
          <p:blipFill>
            <a:blip r:embed="rId9"/>
            <a:stretch>
              <a:fillRect/>
            </a:stretch>
          </p:blipFill>
          <p:spPr>
            <a:xfrm>
              <a:off x="2222500" y="4305300"/>
              <a:ext cx="774700" cy="774700"/>
            </a:xfrm>
            <a:prstGeom prst="rect">
              <a:avLst/>
            </a:prstGeom>
          </p:spPr>
        </p:pic>
        <p:sp>
          <p:nvSpPr>
            <p:cNvPr id="22"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03</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4239984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635000" y="1295400"/>
            <a:ext cx="17030700" cy="8458200"/>
          </a:xfrm>
          <a:prstGeom prst="rect">
            <a:avLst/>
          </a:prstGeom>
        </p:spPr>
      </p:pic>
      <p:pic>
        <p:nvPicPr>
          <p:cNvPr id="3" name="Picture 3"/>
          <p:cNvPicPr>
            <a:picLocks noChangeAspect="1"/>
          </p:cNvPicPr>
          <p:nvPr/>
        </p:nvPicPr>
        <p:blipFill>
          <a:blip r:embed="rId3"/>
          <a:stretch>
            <a:fillRect/>
          </a:stretch>
        </p:blipFill>
        <p:spPr>
          <a:xfrm>
            <a:off x="571500" y="533400"/>
            <a:ext cx="17132300" cy="673100"/>
          </a:xfrm>
          <a:prstGeom prst="rect">
            <a:avLst/>
          </a:prstGeom>
        </p:spPr>
      </p:pic>
      <p:pic>
        <p:nvPicPr>
          <p:cNvPr id="4" name="Picture 4"/>
          <p:cNvPicPr>
            <a:picLocks noChangeAspect="1"/>
          </p:cNvPicPr>
          <p:nvPr/>
        </p:nvPicPr>
        <p:blipFill>
          <a:blip r:embed="rId4"/>
          <a:stretch>
            <a:fillRect/>
          </a:stretch>
        </p:blipFill>
        <p:spPr>
          <a:xfrm>
            <a:off x="2590800" y="2400300"/>
            <a:ext cx="4495800" cy="2120900"/>
          </a:xfrm>
          <a:prstGeom prst="rect">
            <a:avLst/>
          </a:prstGeom>
        </p:spPr>
      </p:pic>
      <p:pic>
        <p:nvPicPr>
          <p:cNvPr id="5" name="Picture 5"/>
          <p:cNvPicPr>
            <a:picLocks noChangeAspect="1"/>
          </p:cNvPicPr>
          <p:nvPr/>
        </p:nvPicPr>
        <p:blipFill>
          <a:blip r:embed="rId5"/>
          <a:stretch>
            <a:fillRect/>
          </a:stretch>
        </p:blipFill>
        <p:spPr>
          <a:xfrm>
            <a:off x="3594100" y="5168900"/>
            <a:ext cx="3517900" cy="3517900"/>
          </a:xfrm>
          <a:prstGeom prst="rect">
            <a:avLst/>
          </a:prstGeom>
        </p:spPr>
      </p:pic>
      <p:pic>
        <p:nvPicPr>
          <p:cNvPr id="6" name="Picture 6"/>
          <p:cNvPicPr>
            <a:picLocks noChangeAspect="1"/>
          </p:cNvPicPr>
          <p:nvPr/>
        </p:nvPicPr>
        <p:blipFill>
          <a:blip r:embed="rId6"/>
          <a:stretch>
            <a:fillRect/>
          </a:stretch>
        </p:blipFill>
        <p:spPr>
          <a:xfrm>
            <a:off x="6083300" y="5054600"/>
            <a:ext cx="914400" cy="914400"/>
          </a:xfrm>
          <a:prstGeom prst="rect">
            <a:avLst/>
          </a:prstGeom>
        </p:spPr>
      </p:pic>
      <p:pic>
        <p:nvPicPr>
          <p:cNvPr id="11" name="Picture 11"/>
          <p:cNvPicPr>
            <a:picLocks noChangeAspect="1"/>
          </p:cNvPicPr>
          <p:nvPr/>
        </p:nvPicPr>
        <p:blipFill>
          <a:blip r:embed="rId7"/>
          <a:stretch>
            <a:fillRect/>
          </a:stretch>
        </p:blipFill>
        <p:spPr>
          <a:xfrm>
            <a:off x="2171700" y="7023100"/>
            <a:ext cx="2032000" cy="2032000"/>
          </a:xfrm>
          <a:prstGeom prst="rect">
            <a:avLst/>
          </a:prstGeom>
        </p:spPr>
      </p:pic>
      <p:pic>
        <p:nvPicPr>
          <p:cNvPr id="12" name="Picture 12"/>
          <p:cNvPicPr>
            <a:picLocks noChangeAspect="1"/>
          </p:cNvPicPr>
          <p:nvPr/>
        </p:nvPicPr>
        <p:blipFill>
          <a:blip r:embed="rId8"/>
          <a:stretch>
            <a:fillRect/>
          </a:stretch>
        </p:blipFill>
        <p:spPr>
          <a:xfrm>
            <a:off x="1409700" y="5638800"/>
            <a:ext cx="2171700" cy="355600"/>
          </a:xfrm>
          <a:prstGeom prst="rect">
            <a:avLst/>
          </a:prstGeom>
        </p:spPr>
      </p:pic>
      <p:sp>
        <p:nvSpPr>
          <p:cNvPr id="13" name="TextBox 13"/>
          <p:cNvSpPr txBox="1"/>
          <p:nvPr/>
        </p:nvSpPr>
        <p:spPr>
          <a:xfrm>
            <a:off x="1371600" y="698500"/>
            <a:ext cx="1536700" cy="254000"/>
          </a:xfrm>
          <a:prstGeom prst="rect">
            <a:avLst/>
          </a:prstGeom>
        </p:spPr>
        <p:txBody>
          <a:bodyPr lIns="0" tIns="0" rIns="0" bIns="0" rtlCol="0" anchor="ctr"/>
          <a:lstStyle/>
          <a:p>
            <a:pPr lvl="0" algn="r">
              <a:lnSpc>
                <a:spcPct val="99600"/>
              </a:lnSpc>
            </a:pPr>
            <a:endParaRPr lang="en-US" sz="1400" b="0" i="0" u="none" strike="noStrike" spc="100">
              <a:solidFill>
                <a:srgbClr val="FFFFFF"/>
              </a:solidFill>
              <a:latin typeface="나눔스퀘어_ac Bold" panose="020B0600000101010101" pitchFamily="50" charset="-127"/>
            </a:endParaRPr>
          </a:p>
        </p:txBody>
      </p:sp>
      <p:sp>
        <p:nvSpPr>
          <p:cNvPr id="14" name="TextBox 14"/>
          <p:cNvSpPr txBox="1"/>
          <p:nvPr/>
        </p:nvSpPr>
        <p:spPr>
          <a:xfrm>
            <a:off x="2870200" y="2501900"/>
            <a:ext cx="3898900" cy="1600200"/>
          </a:xfrm>
          <a:prstGeom prst="rect">
            <a:avLst/>
          </a:prstGeom>
        </p:spPr>
        <p:txBody>
          <a:bodyPr lIns="0" tIns="0" rIns="0" bIns="0" rtlCol="0" anchor="ctr"/>
          <a:lstStyle/>
          <a:p>
            <a:pPr lvl="0" algn="ctr">
              <a:lnSpc>
                <a:spcPct val="99600"/>
              </a:lnSpc>
            </a:pPr>
            <a:r>
              <a:rPr lang="en-US" altLang="ko-KR" sz="6600" b="1" i="0" u="none" strike="noStrike" smtClean="0">
                <a:solidFill>
                  <a:srgbClr val="000000"/>
                </a:solidFill>
                <a:latin typeface="나눔스퀘어_ac ExtraBold" panose="020B0600000101010101" pitchFamily="50" charset="-127"/>
                <a:ea typeface="나눔스퀘어_ac ExtraBold" panose="020B0600000101010101" pitchFamily="50" charset="-127"/>
              </a:rPr>
              <a:t>Contents</a:t>
            </a:r>
            <a:endParaRPr lang="ko-KR" sz="66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pic>
        <p:nvPicPr>
          <p:cNvPr id="7" name="Picture 7"/>
          <p:cNvPicPr>
            <a:picLocks noChangeAspect="1"/>
          </p:cNvPicPr>
          <p:nvPr/>
        </p:nvPicPr>
        <p:blipFill>
          <a:blip r:embed="rId9"/>
          <a:stretch>
            <a:fillRect/>
          </a:stretch>
        </p:blipFill>
        <p:spPr>
          <a:xfrm>
            <a:off x="8763000" y="5175250"/>
            <a:ext cx="2933700" cy="12700"/>
          </a:xfrm>
          <a:prstGeom prst="rect">
            <a:avLst/>
          </a:prstGeom>
        </p:spPr>
      </p:pic>
      <p:pic>
        <p:nvPicPr>
          <p:cNvPr id="9" name="Picture 9"/>
          <p:cNvPicPr>
            <a:picLocks noChangeAspect="1"/>
          </p:cNvPicPr>
          <p:nvPr/>
        </p:nvPicPr>
        <p:blipFill>
          <a:blip r:embed="rId9"/>
          <a:stretch>
            <a:fillRect/>
          </a:stretch>
        </p:blipFill>
        <p:spPr>
          <a:xfrm>
            <a:off x="12788900" y="5175250"/>
            <a:ext cx="2933700" cy="12700"/>
          </a:xfrm>
          <a:prstGeom prst="rect">
            <a:avLst/>
          </a:prstGeom>
        </p:spPr>
      </p:pic>
      <p:sp>
        <p:nvSpPr>
          <p:cNvPr id="15" name="TextBox 15"/>
          <p:cNvSpPr txBox="1"/>
          <p:nvPr/>
        </p:nvSpPr>
        <p:spPr>
          <a:xfrm>
            <a:off x="8801100" y="3790950"/>
            <a:ext cx="2857500" cy="444500"/>
          </a:xfrm>
          <a:prstGeom prst="rect">
            <a:avLst/>
          </a:prstGeom>
        </p:spPr>
        <p:txBody>
          <a:bodyPr lIns="0" tIns="0" rIns="0" bIns="0" rtlCol="0" anchor="ctr"/>
          <a:lstStyle/>
          <a:p>
            <a:pPr lvl="0" algn="ctr">
              <a:lnSpc>
                <a:spcPct val="99600"/>
              </a:lnSpc>
            </a:pPr>
            <a:r>
              <a:rPr lang="en-US" altLang="ko-KR" sz="2800" b="1" i="0" u="none" strike="noStrike" smtClean="0">
                <a:solidFill>
                  <a:srgbClr val="000000"/>
                </a:solidFill>
                <a:latin typeface="나눔스퀘어_ac ExtraBold" panose="020B0600000101010101" pitchFamily="50" charset="-127"/>
                <a:ea typeface="나눔스퀘어_ac ExtraBold" panose="020B0600000101010101" pitchFamily="50" charset="-127"/>
              </a:rPr>
              <a:t>Role Division</a:t>
            </a:r>
            <a:endParaRPr lang="ko-KR" sz="28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sp>
        <p:nvSpPr>
          <p:cNvPr id="16" name="TextBox 16"/>
          <p:cNvSpPr txBox="1"/>
          <p:nvPr/>
        </p:nvSpPr>
        <p:spPr>
          <a:xfrm>
            <a:off x="9918700" y="3168650"/>
            <a:ext cx="622300" cy="419100"/>
          </a:xfrm>
          <a:prstGeom prst="rect">
            <a:avLst/>
          </a:prstGeom>
        </p:spPr>
        <p:txBody>
          <a:bodyPr lIns="0" tIns="0" rIns="0" bIns="0" rtlCol="0" anchor="ctr"/>
          <a:lstStyle/>
          <a:p>
            <a:pPr lvl="0" algn="ctr">
              <a:lnSpc>
                <a:spcPct val="99600"/>
              </a:lnSpc>
            </a:pPr>
            <a:r>
              <a:rPr lang="en-US" sz="2400" b="1" i="0" u="none" strike="noStrike" smtClean="0">
                <a:solidFill>
                  <a:srgbClr val="000000"/>
                </a:solidFill>
                <a:latin typeface="나눔스퀘어_ac ExtraBold" panose="020B0600000101010101" pitchFamily="50" charset="-127"/>
                <a:ea typeface="나눔스퀘어_ac ExtraBold" panose="020B0600000101010101" pitchFamily="50" charset="-127"/>
              </a:rPr>
              <a:t>01</a:t>
            </a:r>
            <a:endParaRPr lang="en-US" sz="2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sp>
        <p:nvSpPr>
          <p:cNvPr id="18" name="TextBox 18"/>
          <p:cNvSpPr txBox="1"/>
          <p:nvPr/>
        </p:nvSpPr>
        <p:spPr>
          <a:xfrm>
            <a:off x="12496800" y="3790950"/>
            <a:ext cx="3517900" cy="444500"/>
          </a:xfrm>
          <a:prstGeom prst="rect">
            <a:avLst/>
          </a:prstGeom>
        </p:spPr>
        <p:txBody>
          <a:bodyPr lIns="0" tIns="0" rIns="0" bIns="0" rtlCol="0" anchor="ctr"/>
          <a:lstStyle/>
          <a:p>
            <a:pPr lvl="0" algn="ctr">
              <a:lnSpc>
                <a:spcPct val="99600"/>
              </a:lnSpc>
            </a:pPr>
            <a:r>
              <a:rPr lang="en-US" altLang="ko-KR" sz="2800" b="1" smtClean="0">
                <a:solidFill>
                  <a:srgbClr val="000000"/>
                </a:solidFill>
                <a:latin typeface="나눔스퀘어_ac ExtraBold" panose="020B0600000101010101" pitchFamily="50" charset="-127"/>
                <a:ea typeface="나눔스퀘어_ac ExtraBold" panose="020B0600000101010101" pitchFamily="50" charset="-127"/>
              </a:rPr>
              <a:t>Working Progress</a:t>
            </a:r>
            <a:endParaRPr lang="ko-KR" sz="28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sp>
        <p:nvSpPr>
          <p:cNvPr id="19" name="TextBox 19"/>
          <p:cNvSpPr txBox="1"/>
          <p:nvPr/>
        </p:nvSpPr>
        <p:spPr>
          <a:xfrm>
            <a:off x="13944600" y="3168650"/>
            <a:ext cx="622300" cy="419100"/>
          </a:xfrm>
          <a:prstGeom prst="rect">
            <a:avLst/>
          </a:prstGeom>
        </p:spPr>
        <p:txBody>
          <a:bodyPr lIns="0" tIns="0" rIns="0" bIns="0" rtlCol="0" anchor="ctr"/>
          <a:lstStyle/>
          <a:p>
            <a:pPr lvl="0" algn="ctr">
              <a:lnSpc>
                <a:spcPct val="99600"/>
              </a:lnSpc>
            </a:pPr>
            <a:r>
              <a:rPr lang="en-US" sz="2400" b="1" i="0" u="none" strike="noStrike" smtClean="0">
                <a:solidFill>
                  <a:srgbClr val="000000"/>
                </a:solidFill>
                <a:latin typeface="나눔스퀘어_ac ExtraBold" panose="020B0600000101010101" pitchFamily="50" charset="-127"/>
                <a:ea typeface="나눔스퀘어_ac ExtraBold" panose="020B0600000101010101" pitchFamily="50" charset="-127"/>
              </a:rPr>
              <a:t>02</a:t>
            </a:r>
            <a:endParaRPr lang="en-US" sz="2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sp>
        <p:nvSpPr>
          <p:cNvPr id="21" name="TextBox 21"/>
          <p:cNvSpPr txBox="1"/>
          <p:nvPr/>
        </p:nvSpPr>
        <p:spPr>
          <a:xfrm>
            <a:off x="8572500" y="6280150"/>
            <a:ext cx="3314700" cy="444500"/>
          </a:xfrm>
          <a:prstGeom prst="rect">
            <a:avLst/>
          </a:prstGeom>
        </p:spPr>
        <p:txBody>
          <a:bodyPr lIns="0" tIns="0" rIns="0" bIns="0" rtlCol="0" anchor="ctr"/>
          <a:lstStyle/>
          <a:p>
            <a:pPr lvl="0" algn="ctr">
              <a:lnSpc>
                <a:spcPct val="99600"/>
              </a:lnSpc>
            </a:pPr>
            <a:r>
              <a:rPr lang="en-US" altLang="ko-KR" sz="2800" b="1" i="0" u="none" strike="noStrike" smtClean="0">
                <a:solidFill>
                  <a:srgbClr val="000000"/>
                </a:solidFill>
                <a:latin typeface="나눔스퀘어_ac ExtraBold" panose="020B0600000101010101" pitchFamily="50" charset="-127"/>
                <a:ea typeface="나눔스퀘어_ac ExtraBold" panose="020B0600000101010101" pitchFamily="50" charset="-127"/>
              </a:rPr>
              <a:t>What we’ve done</a:t>
            </a:r>
            <a:endParaRPr lang="ko-KR" sz="28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sp>
        <p:nvSpPr>
          <p:cNvPr id="22" name="TextBox 22"/>
          <p:cNvSpPr txBox="1"/>
          <p:nvPr/>
        </p:nvSpPr>
        <p:spPr>
          <a:xfrm>
            <a:off x="9918700" y="5657850"/>
            <a:ext cx="622300" cy="419100"/>
          </a:xfrm>
          <a:prstGeom prst="rect">
            <a:avLst/>
          </a:prstGeom>
        </p:spPr>
        <p:txBody>
          <a:bodyPr lIns="0" tIns="0" rIns="0" bIns="0" rtlCol="0" anchor="ctr"/>
          <a:lstStyle/>
          <a:p>
            <a:pPr lvl="0" algn="ctr">
              <a:lnSpc>
                <a:spcPct val="99600"/>
              </a:lnSpc>
            </a:pPr>
            <a:r>
              <a:rPr lang="en-US" sz="2400" b="1" i="0" u="none" strike="noStrike" smtClean="0">
                <a:solidFill>
                  <a:srgbClr val="000000"/>
                </a:solidFill>
                <a:latin typeface="나눔스퀘어_ac ExtraBold" panose="020B0600000101010101" pitchFamily="50" charset="-127"/>
                <a:ea typeface="나눔스퀘어_ac ExtraBold" panose="020B0600000101010101" pitchFamily="50" charset="-127"/>
              </a:rPr>
              <a:t>03</a:t>
            </a:r>
            <a:endParaRPr lang="en-US" sz="2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sp>
        <p:nvSpPr>
          <p:cNvPr id="24" name="TextBox 24"/>
          <p:cNvSpPr txBox="1"/>
          <p:nvPr/>
        </p:nvSpPr>
        <p:spPr>
          <a:xfrm>
            <a:off x="13100050" y="6280150"/>
            <a:ext cx="2311400" cy="444500"/>
          </a:xfrm>
          <a:prstGeom prst="rect">
            <a:avLst/>
          </a:prstGeom>
        </p:spPr>
        <p:txBody>
          <a:bodyPr lIns="0" tIns="0" rIns="0" bIns="0" rtlCol="0" anchor="ctr"/>
          <a:lstStyle/>
          <a:p>
            <a:pPr lvl="0" algn="ctr">
              <a:lnSpc>
                <a:spcPct val="99600"/>
              </a:lnSpc>
            </a:pPr>
            <a:r>
              <a:rPr lang="en-US" altLang="ko-KR" sz="2800" b="1" smtClean="0">
                <a:solidFill>
                  <a:srgbClr val="000000"/>
                </a:solidFill>
                <a:latin typeface="나눔스퀘어_ac ExtraBold" panose="020B0600000101010101" pitchFamily="50" charset="-127"/>
                <a:ea typeface="나눔스퀘어_ac ExtraBold" panose="020B0600000101010101" pitchFamily="50" charset="-127"/>
              </a:rPr>
              <a:t>What to do</a:t>
            </a:r>
            <a:endParaRPr lang="ko-KR" sz="28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sp>
        <p:nvSpPr>
          <p:cNvPr id="25" name="TextBox 25"/>
          <p:cNvSpPr txBox="1"/>
          <p:nvPr/>
        </p:nvSpPr>
        <p:spPr>
          <a:xfrm>
            <a:off x="13944600" y="5657850"/>
            <a:ext cx="622300" cy="419100"/>
          </a:xfrm>
          <a:prstGeom prst="rect">
            <a:avLst/>
          </a:prstGeom>
        </p:spPr>
        <p:txBody>
          <a:bodyPr lIns="0" tIns="0" rIns="0" bIns="0" rtlCol="0" anchor="ctr"/>
          <a:lstStyle/>
          <a:p>
            <a:pPr lvl="0" algn="ctr">
              <a:lnSpc>
                <a:spcPct val="99600"/>
              </a:lnSpc>
            </a:pPr>
            <a:r>
              <a:rPr lang="en-US" sz="2400" b="1" i="0" u="none" strike="noStrike" smtClean="0">
                <a:solidFill>
                  <a:srgbClr val="000000"/>
                </a:solidFill>
                <a:latin typeface="나눔스퀘어_ac ExtraBold" panose="020B0600000101010101" pitchFamily="50" charset="-127"/>
                <a:ea typeface="나눔스퀘어_ac ExtraBold" panose="020B0600000101010101" pitchFamily="50" charset="-127"/>
              </a:rPr>
              <a:t>04</a:t>
            </a:r>
            <a:endParaRPr lang="en-US" sz="2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pic>
        <p:nvPicPr>
          <p:cNvPr id="34" name="Picture 7"/>
          <p:cNvPicPr>
            <a:picLocks noChangeAspect="1"/>
          </p:cNvPicPr>
          <p:nvPr/>
        </p:nvPicPr>
        <p:blipFill>
          <a:blip r:embed="rId9"/>
          <a:stretch>
            <a:fillRect/>
          </a:stretch>
        </p:blipFill>
        <p:spPr>
          <a:xfrm>
            <a:off x="8763000" y="7277100"/>
            <a:ext cx="2933700" cy="12700"/>
          </a:xfrm>
          <a:prstGeom prst="rect">
            <a:avLst/>
          </a:prstGeom>
        </p:spPr>
      </p:pic>
      <p:pic>
        <p:nvPicPr>
          <p:cNvPr id="35" name="Picture 7"/>
          <p:cNvPicPr>
            <a:picLocks noChangeAspect="1"/>
          </p:cNvPicPr>
          <p:nvPr/>
        </p:nvPicPr>
        <p:blipFill>
          <a:blip r:embed="rId9"/>
          <a:stretch>
            <a:fillRect/>
          </a:stretch>
        </p:blipFill>
        <p:spPr>
          <a:xfrm>
            <a:off x="12788900" y="7277100"/>
            <a:ext cx="2933700" cy="127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BackEnd </a:t>
            </a:r>
            <a:r>
              <a:rPr lang="en-US" altLang="ko-KR" sz="3600" smtClean="0">
                <a:latin typeface="나눔스퀘어_ac" panose="020B0600000101010101" pitchFamily="50" charset="-127"/>
                <a:ea typeface="나눔스퀘어_ac" panose="020B0600000101010101" pitchFamily="50" charset="-127"/>
              </a:rPr>
              <a:t>| User : POST /user/register</a:t>
            </a:r>
            <a:endParaRPr lang="ko-KR" altLang="en-US" sz="3600">
              <a:latin typeface="나눔스퀘어_ac" panose="020B0600000101010101" pitchFamily="50" charset="-127"/>
              <a:ea typeface="나눔스퀘어_ac" panose="020B0600000101010101" pitchFamily="50" charset="-127"/>
            </a:endParaRPr>
          </a:p>
        </p:txBody>
      </p:sp>
      <p:pic>
        <p:nvPicPr>
          <p:cNvPr id="6" name="그림 5"/>
          <p:cNvPicPr>
            <a:picLocks noChangeAspect="1"/>
          </p:cNvPicPr>
          <p:nvPr/>
        </p:nvPicPr>
        <p:blipFill>
          <a:blip r:embed="rId7"/>
          <a:stretch>
            <a:fillRect/>
          </a:stretch>
        </p:blipFill>
        <p:spPr>
          <a:xfrm>
            <a:off x="2844000" y="4209547"/>
            <a:ext cx="12600000" cy="5810753"/>
          </a:xfrm>
          <a:prstGeom prst="rect">
            <a:avLst/>
          </a:prstGeom>
        </p:spPr>
      </p:pic>
      <p:grpSp>
        <p:nvGrpSpPr>
          <p:cNvPr id="18" name="그룹 17"/>
          <p:cNvGrpSpPr/>
          <p:nvPr/>
        </p:nvGrpSpPr>
        <p:grpSpPr>
          <a:xfrm>
            <a:off x="2389875" y="3790950"/>
            <a:ext cx="774700" cy="774700"/>
            <a:chOff x="2222500" y="4305300"/>
            <a:chExt cx="774700" cy="774700"/>
          </a:xfrm>
        </p:grpSpPr>
        <p:pic>
          <p:nvPicPr>
            <p:cNvPr id="19" name="Picture 7"/>
            <p:cNvPicPr>
              <a:picLocks noChangeAspect="1"/>
            </p:cNvPicPr>
            <p:nvPr/>
          </p:nvPicPr>
          <p:blipFill>
            <a:blip r:embed="rId8"/>
            <a:stretch>
              <a:fillRect/>
            </a:stretch>
          </p:blipFill>
          <p:spPr>
            <a:xfrm>
              <a:off x="2222500" y="4305300"/>
              <a:ext cx="774700" cy="774700"/>
            </a:xfrm>
            <a:prstGeom prst="rect">
              <a:avLst/>
            </a:prstGeom>
          </p:spPr>
        </p:pic>
        <p:sp>
          <p:nvSpPr>
            <p:cNvPr id="20"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03</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90618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581660" y="2781300"/>
            <a:ext cx="17030700" cy="6997700"/>
          </a:xfrm>
          <a:prstGeom prst="rect">
            <a:avLst/>
          </a:prstGeom>
        </p:spPr>
      </p:pic>
      <p:pic>
        <p:nvPicPr>
          <p:cNvPr id="16" name="Picture 16"/>
          <p:cNvPicPr>
            <a:picLocks noChangeAspect="1"/>
          </p:cNvPicPr>
          <p:nvPr/>
        </p:nvPicPr>
        <p:blipFill>
          <a:blip r:embed="rId4"/>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5"/>
          <a:stretch>
            <a:fillRect/>
          </a:stretch>
        </p:blipFill>
        <p:spPr>
          <a:xfrm>
            <a:off x="1181100" y="3543300"/>
            <a:ext cx="914400" cy="914400"/>
          </a:xfrm>
          <a:prstGeom prst="rect">
            <a:avLst/>
          </a:prstGeom>
        </p:spPr>
      </p:pic>
      <p:pic>
        <p:nvPicPr>
          <p:cNvPr id="27" name="Picture 27"/>
          <p:cNvPicPr>
            <a:picLocks noChangeAspect="1"/>
          </p:cNvPicPr>
          <p:nvPr/>
        </p:nvPicPr>
        <p:blipFill>
          <a:blip r:embed="rId6"/>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7"/>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BackEnd </a:t>
            </a:r>
            <a:r>
              <a:rPr lang="en-US" altLang="ko-KR" sz="3600" smtClean="0">
                <a:latin typeface="나눔스퀘어_ac" panose="020B0600000101010101" pitchFamily="50" charset="-127"/>
                <a:ea typeface="나눔스퀘어_ac" panose="020B0600000101010101" pitchFamily="50" charset="-127"/>
              </a:rPr>
              <a:t>| Auth : POST /Auth/login</a:t>
            </a:r>
            <a:endParaRPr lang="ko-KR" altLang="en-US" sz="3600">
              <a:latin typeface="나눔스퀘어_ac" panose="020B0600000101010101" pitchFamily="50" charset="-127"/>
              <a:ea typeface="나눔스퀘어_ac" panose="020B0600000101010101" pitchFamily="50" charset="-127"/>
            </a:endParaRPr>
          </a:p>
        </p:txBody>
      </p:sp>
      <p:pic>
        <p:nvPicPr>
          <p:cNvPr id="4" name="그림 3"/>
          <p:cNvPicPr>
            <a:picLocks noChangeAspect="1"/>
          </p:cNvPicPr>
          <p:nvPr/>
        </p:nvPicPr>
        <p:blipFill>
          <a:blip r:embed="rId8"/>
          <a:stretch>
            <a:fillRect/>
          </a:stretch>
        </p:blipFill>
        <p:spPr>
          <a:xfrm>
            <a:off x="791779" y="4375403"/>
            <a:ext cx="8267700" cy="5373511"/>
          </a:xfrm>
          <a:prstGeom prst="rect">
            <a:avLst/>
          </a:prstGeom>
        </p:spPr>
      </p:pic>
      <p:pic>
        <p:nvPicPr>
          <p:cNvPr id="19" name="Google Shape;105;p21"/>
          <p:cNvPicPr preferRelativeResize="0"/>
          <p:nvPr/>
        </p:nvPicPr>
        <p:blipFill>
          <a:blip r:embed="rId9">
            <a:alphaModFix/>
          </a:blip>
          <a:stretch>
            <a:fillRect/>
          </a:stretch>
        </p:blipFill>
        <p:spPr>
          <a:xfrm>
            <a:off x="9059479" y="4757635"/>
            <a:ext cx="7994819" cy="1709875"/>
          </a:xfrm>
          <a:prstGeom prst="rect">
            <a:avLst/>
          </a:prstGeom>
          <a:noFill/>
          <a:ln>
            <a:noFill/>
          </a:ln>
          <a:effectLst>
            <a:outerShdw blurRad="152400" dist="38100" dir="2700000" algn="tl" rotWithShape="0">
              <a:prstClr val="black">
                <a:alpha val="35000"/>
              </a:prstClr>
            </a:outerShdw>
          </a:effectLst>
        </p:spPr>
      </p:pic>
      <p:pic>
        <p:nvPicPr>
          <p:cNvPr id="20" name="Google Shape;104;p21"/>
          <p:cNvPicPr preferRelativeResize="0"/>
          <p:nvPr/>
        </p:nvPicPr>
        <p:blipFill>
          <a:blip r:embed="rId10">
            <a:alphaModFix/>
          </a:blip>
          <a:stretch>
            <a:fillRect/>
          </a:stretch>
        </p:blipFill>
        <p:spPr>
          <a:xfrm>
            <a:off x="9059478" y="6723679"/>
            <a:ext cx="7628321" cy="2534621"/>
          </a:xfrm>
          <a:prstGeom prst="rect">
            <a:avLst/>
          </a:prstGeom>
          <a:noFill/>
          <a:ln>
            <a:noFill/>
          </a:ln>
          <a:effectLst>
            <a:outerShdw blurRad="152400" dist="38100" dir="2700000" algn="tl" rotWithShape="0">
              <a:prstClr val="black">
                <a:alpha val="35000"/>
              </a:prstClr>
            </a:outerShdw>
          </a:effectLst>
        </p:spPr>
      </p:pic>
      <p:pic>
        <p:nvPicPr>
          <p:cNvPr id="22" name="Picture 2" descr="くるっとした矢印のイラスト「下」"/>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14478000" y="5913830"/>
            <a:ext cx="963912" cy="14299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9059478" y="4737379"/>
            <a:ext cx="2167581" cy="461665"/>
          </a:xfrm>
          <a:prstGeom prst="rect">
            <a:avLst/>
          </a:prstGeom>
          <a:solidFill>
            <a:schemeClr val="bg1">
              <a:lumMod val="50000"/>
            </a:schemeClr>
          </a:solidFill>
          <a:ln>
            <a:noFill/>
          </a:ln>
        </p:spPr>
        <p:txBody>
          <a:bodyPr wrap="none" rtlCol="0">
            <a:spAutoFit/>
          </a:bodyPr>
          <a:lstStyle/>
          <a:p>
            <a:r>
              <a:rPr lang="en-US" altLang="ko-KR" sz="2400" smtClean="0">
                <a:solidFill>
                  <a:schemeClr val="bg1"/>
                </a:solidFill>
                <a:latin typeface="나눔스퀘어_ac Bold" panose="020B0600000101010101" pitchFamily="50" charset="-127"/>
                <a:ea typeface="나눔스퀘어_ac Bold" panose="020B0600000101010101" pitchFamily="50" charset="-127"/>
              </a:rPr>
              <a:t>Request Body</a:t>
            </a:r>
            <a:endParaRPr lang="ko-KR" altLang="en-US" sz="2400">
              <a:solidFill>
                <a:schemeClr val="bg1"/>
              </a:solidFill>
              <a:latin typeface="나눔스퀘어_ac Bold" panose="020B0600000101010101" pitchFamily="50" charset="-127"/>
              <a:ea typeface="나눔스퀘어_ac Bold" panose="020B0600000101010101" pitchFamily="50" charset="-127"/>
            </a:endParaRPr>
          </a:p>
        </p:txBody>
      </p:sp>
      <p:sp>
        <p:nvSpPr>
          <p:cNvPr id="24" name="TextBox 23"/>
          <p:cNvSpPr txBox="1"/>
          <p:nvPr/>
        </p:nvSpPr>
        <p:spPr>
          <a:xfrm>
            <a:off x="12469648" y="7307319"/>
            <a:ext cx="1585690" cy="461665"/>
          </a:xfrm>
          <a:prstGeom prst="rect">
            <a:avLst/>
          </a:prstGeom>
          <a:solidFill>
            <a:schemeClr val="bg1">
              <a:lumMod val="50000"/>
            </a:schemeClr>
          </a:solidFill>
          <a:ln>
            <a:noFill/>
          </a:ln>
        </p:spPr>
        <p:txBody>
          <a:bodyPr wrap="none" rtlCol="0">
            <a:spAutoFit/>
          </a:bodyPr>
          <a:lstStyle/>
          <a:p>
            <a:r>
              <a:rPr lang="en-US" altLang="ko-KR" sz="2400" smtClean="0">
                <a:solidFill>
                  <a:schemeClr val="bg1"/>
                </a:solidFill>
                <a:latin typeface="나눔스퀘어_ac Bold" panose="020B0600000101010101" pitchFamily="50" charset="-127"/>
                <a:ea typeface="나눔스퀘어_ac Bold" panose="020B0600000101010101" pitchFamily="50" charset="-127"/>
              </a:rPr>
              <a:t>Response</a:t>
            </a:r>
            <a:endParaRPr lang="ko-KR" altLang="en-US" sz="2400">
              <a:solidFill>
                <a:schemeClr val="bg1"/>
              </a:solidFill>
              <a:latin typeface="나눔스퀘어_ac Bold" panose="020B0600000101010101" pitchFamily="50" charset="-127"/>
              <a:ea typeface="나눔스퀘어_ac Bold" panose="020B0600000101010101" pitchFamily="50" charset="-127"/>
            </a:endParaRPr>
          </a:p>
        </p:txBody>
      </p:sp>
      <p:grpSp>
        <p:nvGrpSpPr>
          <p:cNvPr id="25" name="그룹 24"/>
          <p:cNvGrpSpPr/>
          <p:nvPr/>
        </p:nvGrpSpPr>
        <p:grpSpPr>
          <a:xfrm>
            <a:off x="2389875" y="3790950"/>
            <a:ext cx="774700" cy="774700"/>
            <a:chOff x="2222500" y="4305300"/>
            <a:chExt cx="774700" cy="774700"/>
          </a:xfrm>
        </p:grpSpPr>
        <p:pic>
          <p:nvPicPr>
            <p:cNvPr id="26" name="Picture 7"/>
            <p:cNvPicPr>
              <a:picLocks noChangeAspect="1"/>
            </p:cNvPicPr>
            <p:nvPr/>
          </p:nvPicPr>
          <p:blipFill>
            <a:blip r:embed="rId12"/>
            <a:stretch>
              <a:fillRect/>
            </a:stretch>
          </p:blipFill>
          <p:spPr>
            <a:xfrm>
              <a:off x="2222500" y="4305300"/>
              <a:ext cx="774700" cy="774700"/>
            </a:xfrm>
            <a:prstGeom prst="rect">
              <a:avLst/>
            </a:prstGeom>
          </p:spPr>
        </p:pic>
        <p:sp>
          <p:nvSpPr>
            <p:cNvPr id="28"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03</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1574128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BackEnd </a:t>
            </a:r>
            <a:r>
              <a:rPr lang="en-US" altLang="ko-KR" sz="3600" smtClean="0">
                <a:latin typeface="나눔스퀘어_ac" panose="020B0600000101010101" pitchFamily="50" charset="-127"/>
                <a:ea typeface="나눔스퀘어_ac" panose="020B0600000101010101" pitchFamily="50" charset="-127"/>
              </a:rPr>
              <a:t>| Chatroom : POST /chatroom/create</a:t>
            </a:r>
            <a:endParaRPr lang="ko-KR" altLang="en-US" sz="3600">
              <a:latin typeface="나눔스퀘어_ac" panose="020B0600000101010101" pitchFamily="50" charset="-127"/>
              <a:ea typeface="나눔스퀘어_ac" panose="020B0600000101010101" pitchFamily="50" charset="-127"/>
            </a:endParaRPr>
          </a:p>
        </p:txBody>
      </p:sp>
      <p:pic>
        <p:nvPicPr>
          <p:cNvPr id="4" name="그림 3"/>
          <p:cNvPicPr>
            <a:picLocks noChangeAspect="1"/>
          </p:cNvPicPr>
          <p:nvPr/>
        </p:nvPicPr>
        <p:blipFill>
          <a:blip r:embed="rId7"/>
          <a:stretch>
            <a:fillRect/>
          </a:stretch>
        </p:blipFill>
        <p:spPr>
          <a:xfrm>
            <a:off x="2844000" y="4305300"/>
            <a:ext cx="12600000" cy="5539785"/>
          </a:xfrm>
          <a:prstGeom prst="rect">
            <a:avLst/>
          </a:prstGeom>
        </p:spPr>
      </p:pic>
      <p:grpSp>
        <p:nvGrpSpPr>
          <p:cNvPr id="14" name="그룹 13"/>
          <p:cNvGrpSpPr/>
          <p:nvPr/>
        </p:nvGrpSpPr>
        <p:grpSpPr>
          <a:xfrm>
            <a:off x="2389875" y="3790950"/>
            <a:ext cx="774700" cy="774700"/>
            <a:chOff x="2222500" y="4305300"/>
            <a:chExt cx="774700" cy="774700"/>
          </a:xfrm>
        </p:grpSpPr>
        <p:pic>
          <p:nvPicPr>
            <p:cNvPr id="15" name="Picture 7"/>
            <p:cNvPicPr>
              <a:picLocks noChangeAspect="1"/>
            </p:cNvPicPr>
            <p:nvPr/>
          </p:nvPicPr>
          <p:blipFill>
            <a:blip r:embed="rId8"/>
            <a:stretch>
              <a:fillRect/>
            </a:stretch>
          </p:blipFill>
          <p:spPr>
            <a:xfrm>
              <a:off x="2222500" y="4305300"/>
              <a:ext cx="774700" cy="774700"/>
            </a:xfrm>
            <a:prstGeom prst="rect">
              <a:avLst/>
            </a:prstGeom>
          </p:spPr>
        </p:pic>
        <p:sp>
          <p:nvSpPr>
            <p:cNvPr id="18"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03</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1665369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BackEnd </a:t>
            </a:r>
            <a:r>
              <a:rPr lang="en-US" altLang="ko-KR" sz="3600" smtClean="0">
                <a:latin typeface="나눔스퀘어_ac" panose="020B0600000101010101" pitchFamily="50" charset="-127"/>
                <a:ea typeface="나눔스퀘어_ac" panose="020B0600000101010101" pitchFamily="50" charset="-127"/>
              </a:rPr>
              <a:t>| Chatroom : GET /chatroom</a:t>
            </a:r>
          </a:p>
        </p:txBody>
      </p:sp>
      <p:pic>
        <p:nvPicPr>
          <p:cNvPr id="4" name="그림 3"/>
          <p:cNvPicPr>
            <a:picLocks noChangeAspect="1"/>
          </p:cNvPicPr>
          <p:nvPr/>
        </p:nvPicPr>
        <p:blipFill>
          <a:blip r:embed="rId7"/>
          <a:stretch>
            <a:fillRect/>
          </a:stretch>
        </p:blipFill>
        <p:spPr>
          <a:xfrm>
            <a:off x="2850350" y="4805681"/>
            <a:ext cx="12600000" cy="3417204"/>
          </a:xfrm>
          <a:prstGeom prst="rect">
            <a:avLst/>
          </a:prstGeom>
        </p:spPr>
      </p:pic>
      <p:sp>
        <p:nvSpPr>
          <p:cNvPr id="15" name="TextBox 14"/>
          <p:cNvSpPr txBox="1"/>
          <p:nvPr/>
        </p:nvSpPr>
        <p:spPr>
          <a:xfrm>
            <a:off x="4648200" y="7962900"/>
            <a:ext cx="9004300"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 Get all chatrooms of the user</a:t>
            </a:r>
            <a:endParaRPr lang="ko-KR" altLang="en-US" sz="2400">
              <a:latin typeface="나눔스퀘어_ac Bold" panose="020B0600000101010101" pitchFamily="50" charset="-127"/>
              <a:ea typeface="나눔스퀘어_ac Bold" panose="020B0600000101010101" pitchFamily="50" charset="-127"/>
            </a:endParaRPr>
          </a:p>
        </p:txBody>
      </p:sp>
      <p:grpSp>
        <p:nvGrpSpPr>
          <p:cNvPr id="18" name="그룹 17"/>
          <p:cNvGrpSpPr/>
          <p:nvPr/>
        </p:nvGrpSpPr>
        <p:grpSpPr>
          <a:xfrm>
            <a:off x="2389875" y="3790950"/>
            <a:ext cx="774700" cy="774700"/>
            <a:chOff x="2222500" y="4305300"/>
            <a:chExt cx="774700" cy="774700"/>
          </a:xfrm>
        </p:grpSpPr>
        <p:pic>
          <p:nvPicPr>
            <p:cNvPr id="19" name="Picture 7"/>
            <p:cNvPicPr>
              <a:picLocks noChangeAspect="1"/>
            </p:cNvPicPr>
            <p:nvPr/>
          </p:nvPicPr>
          <p:blipFill>
            <a:blip r:embed="rId8"/>
            <a:stretch>
              <a:fillRect/>
            </a:stretch>
          </p:blipFill>
          <p:spPr>
            <a:xfrm>
              <a:off x="2222500" y="4305300"/>
              <a:ext cx="774700" cy="774700"/>
            </a:xfrm>
            <a:prstGeom prst="rect">
              <a:avLst/>
            </a:prstGeom>
          </p:spPr>
        </p:pic>
        <p:sp>
          <p:nvSpPr>
            <p:cNvPr id="20"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03</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4176741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BackEnd </a:t>
            </a:r>
            <a:r>
              <a:rPr lang="en-US" altLang="ko-KR" sz="3600" smtClean="0">
                <a:latin typeface="나눔스퀘어_ac" panose="020B0600000101010101" pitchFamily="50" charset="-127"/>
                <a:ea typeface="나눔스퀘어_ac" panose="020B0600000101010101" pitchFamily="50" charset="-127"/>
              </a:rPr>
              <a:t>| Chatroom : GET /chatroom/{chatroom_id}</a:t>
            </a:r>
            <a:endParaRPr lang="ko-KR" altLang="en-US" sz="3600">
              <a:latin typeface="나눔스퀘어_ac" panose="020B0600000101010101" pitchFamily="50" charset="-127"/>
              <a:ea typeface="나눔스퀘어_ac" panose="020B0600000101010101" pitchFamily="50" charset="-127"/>
            </a:endParaRPr>
          </a:p>
        </p:txBody>
      </p:sp>
      <p:pic>
        <p:nvPicPr>
          <p:cNvPr id="4" name="그림 3"/>
          <p:cNvPicPr>
            <a:picLocks noChangeAspect="1"/>
          </p:cNvPicPr>
          <p:nvPr/>
        </p:nvPicPr>
        <p:blipFill>
          <a:blip r:embed="rId7"/>
          <a:stretch>
            <a:fillRect/>
          </a:stretch>
        </p:blipFill>
        <p:spPr>
          <a:xfrm>
            <a:off x="2850350" y="4076700"/>
            <a:ext cx="12600000" cy="5283871"/>
          </a:xfrm>
          <a:prstGeom prst="rect">
            <a:avLst/>
          </a:prstGeom>
        </p:spPr>
      </p:pic>
      <p:sp>
        <p:nvSpPr>
          <p:cNvPr id="14" name="TextBox 13"/>
          <p:cNvSpPr txBox="1"/>
          <p:nvPr/>
        </p:nvSpPr>
        <p:spPr>
          <a:xfrm>
            <a:off x="4648200" y="8949035"/>
            <a:ext cx="9004300"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 Get a specific chatroom </a:t>
            </a:r>
            <a:r>
              <a:rPr lang="en-US" altLang="ko-KR" sz="2400">
                <a:latin typeface="나눔스퀘어_ac Bold" panose="020B0600000101010101" pitchFamily="50" charset="-127"/>
                <a:ea typeface="나눔스퀘어_ac Bold" panose="020B0600000101010101" pitchFamily="50" charset="-127"/>
              </a:rPr>
              <a:t>of the user </a:t>
            </a:r>
            <a:r>
              <a:rPr lang="en-US" altLang="ko-KR" sz="2400" smtClean="0">
                <a:latin typeface="나눔스퀘어_ac Bold" panose="020B0600000101010101" pitchFamily="50" charset="-127"/>
                <a:ea typeface="나눔스퀘어_ac Bold" panose="020B0600000101010101" pitchFamily="50" charset="-127"/>
              </a:rPr>
              <a:t>based on chatroom_id</a:t>
            </a:r>
            <a:endParaRPr lang="ko-KR" altLang="en-US" sz="2400">
              <a:latin typeface="나눔스퀘어_ac Bold" panose="020B0600000101010101" pitchFamily="50" charset="-127"/>
              <a:ea typeface="나눔스퀘어_ac Bold" panose="020B0600000101010101" pitchFamily="50" charset="-127"/>
            </a:endParaRPr>
          </a:p>
        </p:txBody>
      </p:sp>
      <p:grpSp>
        <p:nvGrpSpPr>
          <p:cNvPr id="15" name="그룹 14"/>
          <p:cNvGrpSpPr/>
          <p:nvPr/>
        </p:nvGrpSpPr>
        <p:grpSpPr>
          <a:xfrm>
            <a:off x="2389875" y="3790950"/>
            <a:ext cx="774700" cy="774700"/>
            <a:chOff x="2222500" y="4305300"/>
            <a:chExt cx="774700" cy="774700"/>
          </a:xfrm>
        </p:grpSpPr>
        <p:pic>
          <p:nvPicPr>
            <p:cNvPr id="18" name="Picture 7"/>
            <p:cNvPicPr>
              <a:picLocks noChangeAspect="1"/>
            </p:cNvPicPr>
            <p:nvPr/>
          </p:nvPicPr>
          <p:blipFill>
            <a:blip r:embed="rId8"/>
            <a:stretch>
              <a:fillRect/>
            </a:stretch>
          </p:blipFill>
          <p:spPr>
            <a:xfrm>
              <a:off x="2222500" y="4305300"/>
              <a:ext cx="774700" cy="774700"/>
            </a:xfrm>
            <a:prstGeom prst="rect">
              <a:avLst/>
            </a:prstGeom>
          </p:spPr>
        </p:pic>
        <p:sp>
          <p:nvSpPr>
            <p:cNvPr id="19"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03</a:t>
              </a:r>
              <a:endParaRPr lang="en-US" sz="2400" i="0" u="none" strike="noStrike">
                <a:solidFill>
                  <a:srgbClr val="000000"/>
                </a:solidFill>
                <a:latin typeface="나눔스퀘어_ac" panose="020B0600000101010101" pitchFamily="50" charset="-127"/>
              </a:endParaRPr>
            </a:p>
          </p:txBody>
        </p:sp>
      </p:grpSp>
    </p:spTree>
    <p:extLst>
      <p:ext uri="{BB962C8B-B14F-4D97-AF65-F5344CB8AC3E}">
        <p14:creationId xmlns:p14="http://schemas.microsoft.com/office/powerpoint/2010/main" val="3945886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FrontEnd </a:t>
            </a:r>
            <a:r>
              <a:rPr lang="en-US" altLang="ko-KR" sz="3600" smtClean="0">
                <a:latin typeface="나눔스퀘어_ac" panose="020B0600000101010101" pitchFamily="50" charset="-127"/>
                <a:ea typeface="나눔스퀘어_ac" panose="020B0600000101010101" pitchFamily="50" charset="-127"/>
              </a:rPr>
              <a:t>| Demo UI design using Figma</a:t>
            </a:r>
            <a:endParaRPr lang="ko-KR" altLang="en-US" sz="3600">
              <a:latin typeface="나눔스퀘어_ac" panose="020B0600000101010101" pitchFamily="50" charset="-127"/>
              <a:ea typeface="나눔스퀘어_ac" panose="020B0600000101010101" pitchFamily="50" charset="-127"/>
            </a:endParaRPr>
          </a:p>
        </p:txBody>
      </p:sp>
      <p:grpSp>
        <p:nvGrpSpPr>
          <p:cNvPr id="15" name="그룹 14"/>
          <p:cNvGrpSpPr/>
          <p:nvPr/>
        </p:nvGrpSpPr>
        <p:grpSpPr>
          <a:xfrm>
            <a:off x="2389875" y="3790950"/>
            <a:ext cx="774700" cy="774700"/>
            <a:chOff x="2222500" y="4305300"/>
            <a:chExt cx="774700" cy="774700"/>
          </a:xfrm>
        </p:grpSpPr>
        <p:pic>
          <p:nvPicPr>
            <p:cNvPr id="18" name="Picture 7"/>
            <p:cNvPicPr>
              <a:picLocks noChangeAspect="1"/>
            </p:cNvPicPr>
            <p:nvPr/>
          </p:nvPicPr>
          <p:blipFill>
            <a:blip r:embed="rId7"/>
            <a:stretch>
              <a:fillRect/>
            </a:stretch>
          </p:blipFill>
          <p:spPr>
            <a:xfrm>
              <a:off x="2222500" y="4305300"/>
              <a:ext cx="774700" cy="774700"/>
            </a:xfrm>
            <a:prstGeom prst="rect">
              <a:avLst/>
            </a:prstGeom>
          </p:spPr>
        </p:pic>
        <p:sp>
          <p:nvSpPr>
            <p:cNvPr id="19"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04</a:t>
              </a:r>
              <a:endParaRPr lang="en-US" sz="2400" i="0" u="none" strike="noStrike">
                <a:solidFill>
                  <a:srgbClr val="000000"/>
                </a:solidFill>
                <a:latin typeface="나눔스퀘어_ac" panose="020B0600000101010101" pitchFamily="50" charset="-127"/>
              </a:endParaRPr>
            </a:p>
          </p:txBody>
        </p:sp>
      </p:grpSp>
      <p:pic>
        <p:nvPicPr>
          <p:cNvPr id="20" name="그림 19" descr="텍스트, 스크린샷, 폰트, 디자인이(가) 표시된 사진&#10;&#10;자동 생성된 설명"/>
          <p:cNvPicPr/>
          <p:nvPr/>
        </p:nvPicPr>
        <p:blipFill>
          <a:blip r:embed="rId8">
            <a:extLst>
              <a:ext uri="{28A0092B-C50C-407E-A947-70E740481C1C}">
                <a14:useLocalDpi xmlns:a14="http://schemas.microsoft.com/office/drawing/2010/main" val="0"/>
              </a:ext>
            </a:extLst>
          </a:blip>
          <a:srcRect/>
          <a:stretch>
            <a:fillRect/>
          </a:stretch>
        </p:blipFill>
        <p:spPr bwMode="auto">
          <a:xfrm>
            <a:off x="3019036" y="4877485"/>
            <a:ext cx="5731510" cy="3830320"/>
          </a:xfrm>
          <a:prstGeom prst="rect">
            <a:avLst/>
          </a:prstGeom>
          <a:noFill/>
          <a:ln>
            <a:noFill/>
          </a:ln>
          <a:effectLst>
            <a:outerShdw blurRad="177800" dist="38100" dir="2700000" sx="101000" sy="101000" algn="tl" rotWithShape="0">
              <a:prstClr val="black">
                <a:alpha val="27000"/>
              </a:prstClr>
            </a:outerShdw>
          </a:effectLst>
        </p:spPr>
      </p:pic>
      <p:pic>
        <p:nvPicPr>
          <p:cNvPr id="21" name="그림 20" descr="텍스트, 스크린샷, 폰트, 번호이(가) 표시된 사진&#10;&#10;자동 생성된 설명"/>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36599" y="4877486"/>
            <a:ext cx="5732365" cy="3830320"/>
          </a:xfrm>
          <a:prstGeom prst="rect">
            <a:avLst/>
          </a:prstGeom>
          <a:noFill/>
          <a:ln>
            <a:noFill/>
          </a:ln>
          <a:effectLst>
            <a:outerShdw blurRad="177800" dist="38100" dir="2700000" sx="101000" sy="101000" algn="tl" rotWithShape="0">
              <a:prstClr val="black">
                <a:alpha val="27000"/>
              </a:prstClr>
            </a:outerShdw>
          </a:effectLst>
        </p:spPr>
      </p:pic>
      <p:sp>
        <p:nvSpPr>
          <p:cNvPr id="22" name="TextBox 21"/>
          <p:cNvSpPr txBox="1"/>
          <p:nvPr/>
        </p:nvSpPr>
        <p:spPr>
          <a:xfrm>
            <a:off x="4094091" y="8852991"/>
            <a:ext cx="3581400"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 Login Intergace</a:t>
            </a:r>
            <a:endParaRPr lang="ko-KR" altLang="en-US" sz="2400">
              <a:latin typeface="나눔스퀘어_ac Bold" panose="020B0600000101010101" pitchFamily="50" charset="-127"/>
              <a:ea typeface="나눔스퀘어_ac Bold" panose="020B0600000101010101" pitchFamily="50" charset="-127"/>
            </a:endParaRPr>
          </a:p>
        </p:txBody>
      </p:sp>
      <p:sp>
        <p:nvSpPr>
          <p:cNvPr id="23" name="TextBox 22"/>
          <p:cNvSpPr txBox="1"/>
          <p:nvPr/>
        </p:nvSpPr>
        <p:spPr>
          <a:xfrm>
            <a:off x="10612081" y="8852990"/>
            <a:ext cx="3581400"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 Chat Interface</a:t>
            </a:r>
            <a:endParaRPr lang="ko-KR" altLang="en-US" sz="240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3839607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FrontEnd </a:t>
            </a:r>
            <a:r>
              <a:rPr lang="en-US" altLang="ko-KR" sz="3600" smtClean="0">
                <a:latin typeface="나눔스퀘어_ac" panose="020B0600000101010101" pitchFamily="50" charset="-127"/>
                <a:ea typeface="나눔스퀘어_ac" panose="020B0600000101010101" pitchFamily="50" charset="-127"/>
              </a:rPr>
              <a:t>| FrontEnd Base Setup</a:t>
            </a:r>
            <a:endParaRPr lang="ko-KR" altLang="en-US" sz="3600">
              <a:latin typeface="나눔스퀘어_ac" panose="020B0600000101010101" pitchFamily="50" charset="-127"/>
              <a:ea typeface="나눔스퀘어_ac" panose="020B0600000101010101" pitchFamily="50" charset="-127"/>
            </a:endParaRPr>
          </a:p>
        </p:txBody>
      </p:sp>
      <p:grpSp>
        <p:nvGrpSpPr>
          <p:cNvPr id="15" name="그룹 14"/>
          <p:cNvGrpSpPr/>
          <p:nvPr/>
        </p:nvGrpSpPr>
        <p:grpSpPr>
          <a:xfrm>
            <a:off x="2389875" y="3790950"/>
            <a:ext cx="774700" cy="774700"/>
            <a:chOff x="2222500" y="4305300"/>
            <a:chExt cx="774700" cy="774700"/>
          </a:xfrm>
        </p:grpSpPr>
        <p:pic>
          <p:nvPicPr>
            <p:cNvPr id="18" name="Picture 7"/>
            <p:cNvPicPr>
              <a:picLocks noChangeAspect="1"/>
            </p:cNvPicPr>
            <p:nvPr/>
          </p:nvPicPr>
          <p:blipFill>
            <a:blip r:embed="rId7"/>
            <a:stretch>
              <a:fillRect/>
            </a:stretch>
          </p:blipFill>
          <p:spPr>
            <a:xfrm>
              <a:off x="2222500" y="4305300"/>
              <a:ext cx="774700" cy="774700"/>
            </a:xfrm>
            <a:prstGeom prst="rect">
              <a:avLst/>
            </a:prstGeom>
          </p:spPr>
        </p:pic>
        <p:sp>
          <p:nvSpPr>
            <p:cNvPr id="19"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04</a:t>
              </a:r>
              <a:endParaRPr lang="en-US" sz="2400" i="0" u="none" strike="noStrike">
                <a:solidFill>
                  <a:srgbClr val="000000"/>
                </a:solidFill>
                <a:latin typeface="나눔스퀘어_ac" panose="020B0600000101010101" pitchFamily="50" charset="-127"/>
              </a:endParaRPr>
            </a:p>
          </p:txBody>
        </p:sp>
      </p:grpSp>
      <p:sp>
        <p:nvSpPr>
          <p:cNvPr id="26" name="TextBox 17"/>
          <p:cNvSpPr txBox="1"/>
          <p:nvPr/>
        </p:nvSpPr>
        <p:spPr>
          <a:xfrm>
            <a:off x="1181100" y="4965700"/>
            <a:ext cx="3261625" cy="508000"/>
          </a:xfrm>
          <a:prstGeom prst="rect">
            <a:avLst/>
          </a:prstGeom>
          <a:solidFill>
            <a:srgbClr val="FFCD4A"/>
          </a:solidFill>
          <a:ln w="28575">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Core Tech Stack</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pic>
        <p:nvPicPr>
          <p:cNvPr id="16386" name="Picture 2" descr="리액트 (자바스크립트 라이브러리) - 위키백과, 우리 모두의 백과사전"/>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80980" y="5846359"/>
            <a:ext cx="2029700" cy="180643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act Rou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1090" y="7364862"/>
            <a:ext cx="3124200" cy="166041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GitHub - OpenJSX/logo: Logo of JSX-I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74306" y="5768812"/>
            <a:ext cx="1883980" cy="1883980"/>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Tailwind CSS] group-hov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50225" y="5299256"/>
            <a:ext cx="5260975" cy="263048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7"/>
          <p:cNvSpPr txBox="1"/>
          <p:nvPr/>
        </p:nvSpPr>
        <p:spPr>
          <a:xfrm>
            <a:off x="8534400" y="4965700"/>
            <a:ext cx="4495800" cy="508000"/>
          </a:xfrm>
          <a:prstGeom prst="rect">
            <a:avLst/>
          </a:prstGeom>
          <a:solidFill>
            <a:srgbClr val="FFCD4A"/>
          </a:solidFill>
          <a:ln w="28575">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CSS and UI components</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pic>
        <p:nvPicPr>
          <p:cNvPr id="16396" name="Picture 12" descr="GitHub - lucide-icons/lucide: Beautiful &amp; consistent icon toolkit made by  the community. Open-source project and a fork of Feather Ico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0" y="7900442"/>
            <a:ext cx="3526623" cy="976858"/>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https://pyjun01.github.io/shadcn-ui/shadcn-ui.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7000" r="27000"/>
          <a:stretch/>
        </p:blipFill>
        <p:spPr bwMode="auto">
          <a:xfrm>
            <a:off x="14119200" y="5622900"/>
            <a:ext cx="1882800" cy="1882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p:cNvCxnSpPr/>
          <p:nvPr/>
        </p:nvCxnSpPr>
        <p:spPr>
          <a:xfrm>
            <a:off x="7620000" y="4965700"/>
            <a:ext cx="0" cy="421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14401800" y="7343066"/>
            <a:ext cx="1828800" cy="508000"/>
          </a:xfrm>
          <a:prstGeom prst="rect">
            <a:avLst/>
          </a:prstGeom>
          <a:solidFill>
            <a:schemeClr val="bg1">
              <a:lumMod val="50000"/>
            </a:schemeClr>
          </a:solidFill>
          <a:ln w="28575">
            <a:noFill/>
          </a:ln>
        </p:spPr>
        <p:txBody>
          <a:bodyPr lIns="0" tIns="0" rIns="0" bIns="0" rtlCol="0" anchor="ctr"/>
          <a:lstStyle/>
          <a:p>
            <a:pPr lvl="0" algn="ctr">
              <a:lnSpc>
                <a:spcPct val="99600"/>
              </a:lnSpc>
            </a:pPr>
            <a:r>
              <a:rPr lang="en-US" sz="2400" i="0" u="none" strike="noStrike" smtClean="0">
                <a:solidFill>
                  <a:schemeClr val="bg1"/>
                </a:solidFill>
                <a:latin typeface="나눔스퀘어_ac Bold" panose="020B0600000101010101" pitchFamily="50" charset="-127"/>
                <a:ea typeface="나눔스퀘어_ac Bold" panose="020B0600000101010101" pitchFamily="50" charset="-127"/>
              </a:rPr>
              <a:t>Shadcn UI</a:t>
            </a:r>
            <a:endParaRPr lang="en-US" sz="2400" i="0" u="none" strike="noStrike">
              <a:solidFill>
                <a:schemeClr val="bg1"/>
              </a:solidFill>
              <a:latin typeface="나눔스퀘어_ac Bold" panose="020B0600000101010101" pitchFamily="50" charset="-127"/>
              <a:ea typeface="나눔스퀘어_ac Bold" panose="020B0600000101010101" pitchFamily="50" charset="-127"/>
            </a:endParaRPr>
          </a:p>
        </p:txBody>
      </p:sp>
      <p:sp>
        <p:nvSpPr>
          <p:cNvPr id="32" name="TextBox 17"/>
          <p:cNvSpPr txBox="1"/>
          <p:nvPr/>
        </p:nvSpPr>
        <p:spPr>
          <a:xfrm>
            <a:off x="2547092" y="5760208"/>
            <a:ext cx="1143000" cy="508000"/>
          </a:xfrm>
          <a:prstGeom prst="rect">
            <a:avLst/>
          </a:prstGeom>
          <a:solidFill>
            <a:schemeClr val="bg1">
              <a:lumMod val="50000"/>
            </a:schemeClr>
          </a:solidFill>
          <a:ln w="28575">
            <a:noFill/>
          </a:ln>
        </p:spPr>
        <p:txBody>
          <a:bodyPr lIns="0" tIns="0" rIns="0" bIns="0" rtlCol="0" anchor="ctr"/>
          <a:lstStyle/>
          <a:p>
            <a:pPr lvl="0" algn="ctr">
              <a:lnSpc>
                <a:spcPct val="99600"/>
              </a:lnSpc>
            </a:pPr>
            <a:r>
              <a:rPr lang="en-US" sz="2400" i="0" u="none" strike="noStrike" smtClean="0">
                <a:solidFill>
                  <a:schemeClr val="bg1"/>
                </a:solidFill>
                <a:latin typeface="나눔스퀘어_ac Bold" panose="020B0600000101010101" pitchFamily="50" charset="-127"/>
                <a:ea typeface="나눔스퀘어_ac Bold" panose="020B0600000101010101" pitchFamily="50" charset="-127"/>
              </a:rPr>
              <a:t>React</a:t>
            </a:r>
            <a:endParaRPr lang="en-US" sz="2400" i="0" u="none" strike="noStrike">
              <a:solidFill>
                <a:schemeClr val="bg1"/>
              </a:solidFill>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6959740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FrontEnd </a:t>
            </a:r>
            <a:r>
              <a:rPr lang="en-US" altLang="ko-KR" sz="3600" smtClean="0">
                <a:latin typeface="나눔스퀘어_ac" panose="020B0600000101010101" pitchFamily="50" charset="-127"/>
                <a:ea typeface="나눔스퀘어_ac" panose="020B0600000101010101" pitchFamily="50" charset="-127"/>
              </a:rPr>
              <a:t>| FrontEnd Base Setup</a:t>
            </a:r>
            <a:endParaRPr lang="ko-KR" altLang="en-US" sz="3600">
              <a:latin typeface="나눔스퀘어_ac" panose="020B0600000101010101" pitchFamily="50" charset="-127"/>
              <a:ea typeface="나눔스퀘어_ac" panose="020B0600000101010101" pitchFamily="50" charset="-127"/>
            </a:endParaRPr>
          </a:p>
        </p:txBody>
      </p:sp>
      <p:grpSp>
        <p:nvGrpSpPr>
          <p:cNvPr id="15" name="그룹 14"/>
          <p:cNvGrpSpPr/>
          <p:nvPr/>
        </p:nvGrpSpPr>
        <p:grpSpPr>
          <a:xfrm>
            <a:off x="2389875" y="3790950"/>
            <a:ext cx="774700" cy="774700"/>
            <a:chOff x="2222500" y="4305300"/>
            <a:chExt cx="774700" cy="774700"/>
          </a:xfrm>
        </p:grpSpPr>
        <p:pic>
          <p:nvPicPr>
            <p:cNvPr id="18" name="Picture 7"/>
            <p:cNvPicPr>
              <a:picLocks noChangeAspect="1"/>
            </p:cNvPicPr>
            <p:nvPr/>
          </p:nvPicPr>
          <p:blipFill>
            <a:blip r:embed="rId7"/>
            <a:stretch>
              <a:fillRect/>
            </a:stretch>
          </p:blipFill>
          <p:spPr>
            <a:xfrm>
              <a:off x="2222500" y="4305300"/>
              <a:ext cx="774700" cy="774700"/>
            </a:xfrm>
            <a:prstGeom prst="rect">
              <a:avLst/>
            </a:prstGeom>
          </p:spPr>
        </p:pic>
        <p:sp>
          <p:nvSpPr>
            <p:cNvPr id="19"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04</a:t>
              </a:r>
              <a:endParaRPr lang="en-US" sz="2400" i="0" u="none" strike="noStrike">
                <a:solidFill>
                  <a:srgbClr val="000000"/>
                </a:solidFill>
                <a:latin typeface="나눔스퀘어_ac" panose="020B0600000101010101" pitchFamily="50" charset="-127"/>
              </a:endParaRPr>
            </a:p>
          </p:txBody>
        </p:sp>
      </p:grpSp>
      <p:grpSp>
        <p:nvGrpSpPr>
          <p:cNvPr id="11" name="그룹 10"/>
          <p:cNvGrpSpPr/>
          <p:nvPr/>
        </p:nvGrpSpPr>
        <p:grpSpPr>
          <a:xfrm>
            <a:off x="4468447" y="4965700"/>
            <a:ext cx="9351106" cy="4216400"/>
            <a:chOff x="1181100" y="4805362"/>
            <a:chExt cx="9351106" cy="4216400"/>
          </a:xfrm>
        </p:grpSpPr>
        <p:grpSp>
          <p:nvGrpSpPr>
            <p:cNvPr id="9" name="그룹 8"/>
            <p:cNvGrpSpPr/>
            <p:nvPr/>
          </p:nvGrpSpPr>
          <p:grpSpPr>
            <a:xfrm>
              <a:off x="1181100" y="4965700"/>
              <a:ext cx="3293206" cy="3402647"/>
              <a:chOff x="1181100" y="4965700"/>
              <a:chExt cx="3293206" cy="3402647"/>
            </a:xfrm>
          </p:grpSpPr>
          <p:sp>
            <p:nvSpPr>
              <p:cNvPr id="26" name="TextBox 17"/>
              <p:cNvSpPr txBox="1"/>
              <p:nvPr/>
            </p:nvSpPr>
            <p:spPr>
              <a:xfrm>
                <a:off x="1181100" y="4965700"/>
                <a:ext cx="3293206" cy="508000"/>
              </a:xfrm>
              <a:prstGeom prst="rect">
                <a:avLst/>
              </a:prstGeom>
              <a:solidFill>
                <a:srgbClr val="FFCD4A"/>
              </a:solidFill>
              <a:ln w="28575">
                <a:solidFill>
                  <a:schemeClr val="tx1"/>
                </a:solidFill>
              </a:ln>
            </p:spPr>
            <p:txBody>
              <a:bodyPr lIns="0" tIns="0" rIns="0" bIns="0" rtlCol="0" anchor="ctr"/>
              <a:lstStyle/>
              <a:p>
                <a:pPr lvl="0" algn="ctr">
                  <a:lnSpc>
                    <a:spcPct val="99600"/>
                  </a:lnSpc>
                </a:pPr>
                <a:r>
                  <a:rPr lang="en-US" sz="2900" smtClean="0">
                    <a:solidFill>
                      <a:srgbClr val="000000"/>
                    </a:solidFill>
                    <a:latin typeface="나눔스퀘어_ac Bold" panose="020B0600000101010101" pitchFamily="50" charset="-127"/>
                    <a:ea typeface="나눔스퀘어_ac Bold" panose="020B0600000101010101" pitchFamily="50" charset="-127"/>
                  </a:rPr>
                  <a:t>Development Env</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pic>
            <p:nvPicPr>
              <p:cNvPr id="20486" name="Picture 6" descr="Vite.js SVG and transparent PNG icons | Tech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6141" y="6225222"/>
                <a:ext cx="2143125" cy="2143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그룹 9"/>
            <p:cNvGrpSpPr/>
            <p:nvPr/>
          </p:nvGrpSpPr>
          <p:grpSpPr>
            <a:xfrm>
              <a:off x="6781800" y="4965700"/>
              <a:ext cx="3750406" cy="3591084"/>
              <a:chOff x="6781800" y="4965700"/>
              <a:chExt cx="3750406" cy="3591084"/>
            </a:xfrm>
          </p:grpSpPr>
          <p:sp>
            <p:nvSpPr>
              <p:cNvPr id="29" name="TextBox 17"/>
              <p:cNvSpPr txBox="1"/>
              <p:nvPr/>
            </p:nvSpPr>
            <p:spPr>
              <a:xfrm>
                <a:off x="6781800" y="4965700"/>
                <a:ext cx="3750406" cy="508000"/>
              </a:xfrm>
              <a:prstGeom prst="rect">
                <a:avLst/>
              </a:prstGeom>
              <a:solidFill>
                <a:srgbClr val="FFCD4A"/>
              </a:solidFill>
              <a:ln w="28575">
                <a:solidFill>
                  <a:schemeClr val="tx1"/>
                </a:solidFill>
              </a:ln>
            </p:spPr>
            <p:txBody>
              <a:bodyPr lIns="0" tIns="0" rIns="0" bIns="0" rtlCol="0" anchor="ctr"/>
              <a:lstStyle/>
              <a:p>
                <a:pPr lvl="0" algn="ctr">
                  <a:lnSpc>
                    <a:spcPct val="99600"/>
                  </a:lnSpc>
                </a:pPr>
                <a:r>
                  <a:rPr lang="en-US" sz="2900" smtClean="0">
                    <a:solidFill>
                      <a:srgbClr val="000000"/>
                    </a:solidFill>
                    <a:latin typeface="나눔스퀘어_ac Bold" panose="020B0600000101010101" pitchFamily="50" charset="-127"/>
                    <a:ea typeface="나눔스퀘어_ac Bold" panose="020B0600000101010101" pitchFamily="50" charset="-127"/>
                  </a:rPr>
                  <a:t>Code Style &amp; Linting</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pic>
            <p:nvPicPr>
              <p:cNvPr id="20490" name="Picture 10" descr="React - 코드 규칙 설정"/>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7003" y="6036784"/>
                <a:ext cx="2520000" cy="252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직선 연결선 32"/>
            <p:cNvCxnSpPr/>
            <p:nvPr/>
          </p:nvCxnSpPr>
          <p:spPr>
            <a:xfrm>
              <a:off x="5628053" y="4805362"/>
              <a:ext cx="0" cy="421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050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3" name="TextBox 12"/>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FrontEnd </a:t>
            </a:r>
            <a:r>
              <a:rPr lang="en-US" altLang="ko-KR" sz="3600" smtClean="0">
                <a:latin typeface="나눔스퀘어_ac" panose="020B0600000101010101" pitchFamily="50" charset="-127"/>
                <a:ea typeface="나눔스퀘어_ac" panose="020B0600000101010101" pitchFamily="50" charset="-127"/>
              </a:rPr>
              <a:t>| Implement Login</a:t>
            </a:r>
            <a:endParaRPr lang="ko-KR" altLang="en-US" sz="3600">
              <a:latin typeface="나눔스퀘어_ac" panose="020B0600000101010101" pitchFamily="50" charset="-127"/>
              <a:ea typeface="나눔스퀘어_ac" panose="020B0600000101010101" pitchFamily="50" charset="-127"/>
            </a:endParaRPr>
          </a:p>
        </p:txBody>
      </p:sp>
      <p:grpSp>
        <p:nvGrpSpPr>
          <p:cNvPr id="15" name="그룹 14"/>
          <p:cNvGrpSpPr/>
          <p:nvPr/>
        </p:nvGrpSpPr>
        <p:grpSpPr>
          <a:xfrm>
            <a:off x="2389875" y="3790950"/>
            <a:ext cx="774700" cy="774700"/>
            <a:chOff x="2222500" y="4305300"/>
            <a:chExt cx="774700" cy="774700"/>
          </a:xfrm>
        </p:grpSpPr>
        <p:pic>
          <p:nvPicPr>
            <p:cNvPr id="18" name="Picture 7"/>
            <p:cNvPicPr>
              <a:picLocks noChangeAspect="1"/>
            </p:cNvPicPr>
            <p:nvPr/>
          </p:nvPicPr>
          <p:blipFill>
            <a:blip r:embed="rId7"/>
            <a:stretch>
              <a:fillRect/>
            </a:stretch>
          </p:blipFill>
          <p:spPr>
            <a:xfrm>
              <a:off x="2222500" y="4305300"/>
              <a:ext cx="774700" cy="774700"/>
            </a:xfrm>
            <a:prstGeom prst="rect">
              <a:avLst/>
            </a:prstGeom>
          </p:spPr>
        </p:pic>
        <p:sp>
          <p:nvSpPr>
            <p:cNvPr id="19"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04</a:t>
              </a:r>
              <a:endParaRPr lang="en-US" sz="2400" i="0" u="none" strike="noStrike">
                <a:solidFill>
                  <a:srgbClr val="000000"/>
                </a:solidFill>
                <a:latin typeface="나눔스퀘어_ac" panose="020B0600000101010101" pitchFamily="50" charset="-127"/>
              </a:endParaRPr>
            </a:p>
          </p:txBody>
        </p:sp>
      </p:grpSp>
      <p:grpSp>
        <p:nvGrpSpPr>
          <p:cNvPr id="6" name="그룹 5"/>
          <p:cNvGrpSpPr/>
          <p:nvPr/>
        </p:nvGrpSpPr>
        <p:grpSpPr>
          <a:xfrm>
            <a:off x="1600200" y="4877485"/>
            <a:ext cx="5731510" cy="4437171"/>
            <a:chOff x="1600200" y="4877485"/>
            <a:chExt cx="5731510" cy="4437171"/>
          </a:xfrm>
        </p:grpSpPr>
        <p:pic>
          <p:nvPicPr>
            <p:cNvPr id="22" name="그림 21" descr="텍스트, 스크린샷, 폰트, 디자인이(가) 표시된 사진&#10;&#10;자동 생성된 설명"/>
            <p:cNvPicPr/>
            <p:nvPr/>
          </p:nvPicPr>
          <p:blipFill>
            <a:blip r:embed="rId8">
              <a:extLst>
                <a:ext uri="{28A0092B-C50C-407E-A947-70E740481C1C}">
                  <a14:useLocalDpi xmlns:a14="http://schemas.microsoft.com/office/drawing/2010/main" val="0"/>
                </a:ext>
              </a:extLst>
            </a:blip>
            <a:srcRect/>
            <a:stretch>
              <a:fillRect/>
            </a:stretch>
          </p:blipFill>
          <p:spPr bwMode="auto">
            <a:xfrm>
              <a:off x="1600200" y="4877485"/>
              <a:ext cx="5731510" cy="3830320"/>
            </a:xfrm>
            <a:prstGeom prst="rect">
              <a:avLst/>
            </a:prstGeom>
            <a:noFill/>
            <a:ln>
              <a:noFill/>
            </a:ln>
            <a:effectLst>
              <a:outerShdw blurRad="177800" dist="38100" dir="2700000" sx="101000" sy="101000" algn="tl" rotWithShape="0">
                <a:prstClr val="black">
                  <a:alpha val="27000"/>
                </a:prstClr>
              </a:outerShdw>
            </a:effectLst>
          </p:spPr>
        </p:pic>
        <p:sp>
          <p:nvSpPr>
            <p:cNvPr id="23" name="TextBox 22"/>
            <p:cNvSpPr txBox="1"/>
            <p:nvPr/>
          </p:nvSpPr>
          <p:spPr>
            <a:xfrm>
              <a:off x="2675255" y="8852991"/>
              <a:ext cx="3581400"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▲login.jsx</a:t>
              </a:r>
              <a:endParaRPr lang="ko-KR" altLang="en-US" sz="2400">
                <a:latin typeface="나눔스퀘어_ac Bold" panose="020B0600000101010101" pitchFamily="50" charset="-127"/>
                <a:ea typeface="나눔스퀘어_ac Bold" panose="020B0600000101010101" pitchFamily="50" charset="-127"/>
              </a:endParaRPr>
            </a:p>
          </p:txBody>
        </p:sp>
      </p:grpSp>
      <p:grpSp>
        <p:nvGrpSpPr>
          <p:cNvPr id="5" name="그룹 4"/>
          <p:cNvGrpSpPr/>
          <p:nvPr/>
        </p:nvGrpSpPr>
        <p:grpSpPr>
          <a:xfrm>
            <a:off x="7848600" y="4968143"/>
            <a:ext cx="9677400" cy="2918557"/>
            <a:chOff x="7543800" y="4776527"/>
            <a:chExt cx="9677400" cy="2918557"/>
          </a:xfrm>
        </p:grpSpPr>
        <p:sp>
          <p:nvSpPr>
            <p:cNvPr id="24" name="TextBox 23"/>
            <p:cNvSpPr txBox="1"/>
            <p:nvPr/>
          </p:nvSpPr>
          <p:spPr>
            <a:xfrm>
              <a:off x="7543800" y="4776527"/>
              <a:ext cx="9677400" cy="461665"/>
            </a:xfrm>
            <a:prstGeom prst="rect">
              <a:avLst/>
            </a:prstGeom>
            <a:noFill/>
          </p:spPr>
          <p:txBody>
            <a:bodyPr wrap="square" rtlCol="0">
              <a:spAutoFit/>
            </a:bodyPr>
            <a:lstStyle/>
            <a:p>
              <a:r>
                <a:rPr lang="en-US" altLang="ko-KR" sz="2400" smtClean="0">
                  <a:latin typeface="나눔스퀘어_ac Bold" panose="020B0600000101010101" pitchFamily="50" charset="-127"/>
                  <a:ea typeface="나눔스퀘어_ac Bold" panose="020B0600000101010101" pitchFamily="50" charset="-127"/>
                </a:rPr>
                <a:t>Responsible for handling user login. </a:t>
              </a:r>
            </a:p>
          </p:txBody>
        </p:sp>
        <p:sp>
          <p:nvSpPr>
            <p:cNvPr id="4" name="직사각형 3"/>
            <p:cNvSpPr/>
            <p:nvPr/>
          </p:nvSpPr>
          <p:spPr>
            <a:xfrm>
              <a:off x="7543800" y="5720401"/>
              <a:ext cx="8123506" cy="461665"/>
            </a:xfrm>
            <a:prstGeom prst="rect">
              <a:avLst/>
            </a:prstGeom>
          </p:spPr>
          <p:txBody>
            <a:bodyPr wrap="none">
              <a:spAutoFit/>
            </a:bodyPr>
            <a:lstStyle/>
            <a:p>
              <a:r>
                <a:rPr lang="en-US" altLang="ko-KR" sz="2400">
                  <a:latin typeface="나눔스퀘어_ac Bold" panose="020B0600000101010101" pitchFamily="50" charset="-127"/>
                  <a:ea typeface="나눔스퀘어_ac Bold" panose="020B0600000101010101" pitchFamily="50" charset="-127"/>
                </a:rPr>
                <a:t>◀ </a:t>
              </a:r>
              <a:r>
                <a:rPr lang="en-US" altLang="ko-KR" sz="2400" smtClean="0">
                  <a:latin typeface="나눔스퀘어_ac" panose="020B0600000101010101" pitchFamily="50" charset="-127"/>
                  <a:ea typeface="나눔스퀘어_ac" panose="020B0600000101010101" pitchFamily="50" charset="-127"/>
                </a:rPr>
                <a:t>A </a:t>
              </a:r>
              <a:r>
                <a:rPr lang="en-US" altLang="ko-KR" sz="2400">
                  <a:latin typeface="나눔스퀘어_ac" panose="020B0600000101010101" pitchFamily="50" charset="-127"/>
                  <a:ea typeface="나눔스퀘어_ac" panose="020B0600000101010101" pitchFamily="50" charset="-127"/>
                </a:rPr>
                <a:t>form where user can enter their email and password</a:t>
              </a:r>
              <a:endParaRPr lang="ko-KR" altLang="en-US" sz="2400">
                <a:latin typeface="나눔스퀘어_ac" panose="020B0600000101010101" pitchFamily="50" charset="-127"/>
                <a:ea typeface="나눔스퀘어_ac" panose="020B0600000101010101" pitchFamily="50" charset="-127"/>
              </a:endParaRPr>
            </a:p>
          </p:txBody>
        </p:sp>
        <p:sp>
          <p:nvSpPr>
            <p:cNvPr id="28" name="직사각형 27"/>
            <p:cNvSpPr/>
            <p:nvPr/>
          </p:nvSpPr>
          <p:spPr>
            <a:xfrm>
              <a:off x="7543800" y="6591300"/>
              <a:ext cx="8490722" cy="461665"/>
            </a:xfrm>
            <a:prstGeom prst="rect">
              <a:avLst/>
            </a:prstGeom>
          </p:spPr>
          <p:txBody>
            <a:bodyPr wrap="none">
              <a:spAutoFit/>
            </a:bodyPr>
            <a:lstStyle/>
            <a:p>
              <a:r>
                <a:rPr lang="en-US" altLang="ko-KR" sz="2400">
                  <a:latin typeface="나눔스퀘어_ac Bold" panose="020B0600000101010101" pitchFamily="50" charset="-127"/>
                  <a:ea typeface="나눔스퀘어_ac Bold" panose="020B0600000101010101" pitchFamily="50" charset="-127"/>
                </a:rPr>
                <a:t>◀ </a:t>
              </a:r>
              <a:r>
                <a:rPr lang="en-US" altLang="ko-KR" sz="2400" smtClean="0">
                  <a:latin typeface="나눔스퀘어_ac" panose="020B0600000101010101" pitchFamily="50" charset="-127"/>
                  <a:ea typeface="나눔스퀘어_ac" panose="020B0600000101010101" pitchFamily="50" charset="-127"/>
                </a:rPr>
                <a:t>Enter password with options to toggle password visibility</a:t>
              </a:r>
              <a:endParaRPr lang="ko-KR" altLang="en-US" sz="2400">
                <a:latin typeface="나눔스퀘어_ac" panose="020B0600000101010101" pitchFamily="50" charset="-127"/>
                <a:ea typeface="나눔스퀘어_ac" panose="020B0600000101010101" pitchFamily="50" charset="-127"/>
              </a:endParaRPr>
            </a:p>
          </p:txBody>
        </p:sp>
        <p:sp>
          <p:nvSpPr>
            <p:cNvPr id="31" name="직사각형 30"/>
            <p:cNvSpPr/>
            <p:nvPr/>
          </p:nvSpPr>
          <p:spPr>
            <a:xfrm>
              <a:off x="7543800" y="7233419"/>
              <a:ext cx="2844818" cy="461665"/>
            </a:xfrm>
            <a:prstGeom prst="rect">
              <a:avLst/>
            </a:prstGeom>
          </p:spPr>
          <p:txBody>
            <a:bodyPr wrap="none">
              <a:spAutoFit/>
            </a:bodyPr>
            <a:lstStyle/>
            <a:p>
              <a:r>
                <a:rPr lang="en-US" altLang="ko-KR" sz="2400">
                  <a:latin typeface="나눔스퀘어_ac Bold" panose="020B0600000101010101" pitchFamily="50" charset="-127"/>
                  <a:ea typeface="나눔스퀘어_ac Bold" panose="020B0600000101010101" pitchFamily="50" charset="-127"/>
                </a:rPr>
                <a:t>◀ </a:t>
              </a:r>
              <a:r>
                <a:rPr lang="en-US" altLang="ko-KR" sz="2400" smtClean="0">
                  <a:latin typeface="나눔스퀘어_ac" panose="020B0600000101010101" pitchFamily="50" charset="-127"/>
                  <a:ea typeface="나눔스퀘어_ac" panose="020B0600000101010101" pitchFamily="50" charset="-127"/>
                </a:rPr>
                <a:t>Submit the form</a:t>
              </a:r>
              <a:endParaRPr lang="ko-KR" altLang="en-US" sz="2400">
                <a:latin typeface="나눔스퀘어_ac" panose="020B0600000101010101" pitchFamily="50" charset="-127"/>
                <a:ea typeface="나눔스퀘어_ac" panose="020B0600000101010101" pitchFamily="50" charset="-127"/>
              </a:endParaRPr>
            </a:p>
          </p:txBody>
        </p:sp>
      </p:grpSp>
    </p:spTree>
    <p:extLst>
      <p:ext uri="{BB962C8B-B14F-4D97-AF65-F5344CB8AC3E}">
        <p14:creationId xmlns:p14="http://schemas.microsoft.com/office/powerpoint/2010/main" val="2225491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6223000" y="8216900"/>
            <a:ext cx="1524000" cy="292100"/>
          </a:xfrm>
          <a:prstGeom prst="rect">
            <a:avLst/>
          </a:prstGeom>
        </p:spPr>
      </p:pic>
      <p:pic>
        <p:nvPicPr>
          <p:cNvPr id="4" name="Picture 4"/>
          <p:cNvPicPr>
            <a:picLocks noChangeAspect="1"/>
          </p:cNvPicPr>
          <p:nvPr/>
        </p:nvPicPr>
        <p:blipFill>
          <a:blip r:embed="rId3"/>
          <a:stretch>
            <a:fillRect/>
          </a:stretch>
        </p:blipFill>
        <p:spPr>
          <a:xfrm>
            <a:off x="10541000" y="8216900"/>
            <a:ext cx="1524000" cy="292100"/>
          </a:xfrm>
          <a:prstGeom prst="rect">
            <a:avLst/>
          </a:prstGeom>
        </p:spPr>
      </p:pic>
      <p:pic>
        <p:nvPicPr>
          <p:cNvPr id="5" name="Picture 5"/>
          <p:cNvPicPr>
            <a:picLocks noChangeAspect="1"/>
          </p:cNvPicPr>
          <p:nvPr/>
        </p:nvPicPr>
        <p:blipFill>
          <a:blip r:embed="rId4"/>
          <a:stretch>
            <a:fillRect/>
          </a:stretch>
        </p:blipFill>
        <p:spPr>
          <a:xfrm>
            <a:off x="15341600" y="3073400"/>
            <a:ext cx="1968500" cy="1968500"/>
          </a:xfrm>
          <a:prstGeom prst="rect">
            <a:avLst/>
          </a:prstGeom>
        </p:spPr>
      </p:pic>
      <p:pic>
        <p:nvPicPr>
          <p:cNvPr id="6" name="Picture 6"/>
          <p:cNvPicPr>
            <a:picLocks noChangeAspect="1"/>
          </p:cNvPicPr>
          <p:nvPr/>
        </p:nvPicPr>
        <p:blipFill>
          <a:blip r:embed="rId5"/>
          <a:stretch>
            <a:fillRect/>
          </a:stretch>
        </p:blipFill>
        <p:spPr>
          <a:xfrm>
            <a:off x="16167100" y="6845300"/>
            <a:ext cx="6172200" cy="6172200"/>
          </a:xfrm>
          <a:prstGeom prst="rect">
            <a:avLst/>
          </a:prstGeom>
        </p:spPr>
      </p:pic>
      <p:pic>
        <p:nvPicPr>
          <p:cNvPr id="10" name="Picture 10"/>
          <p:cNvPicPr>
            <a:picLocks noChangeAspect="1"/>
          </p:cNvPicPr>
          <p:nvPr/>
        </p:nvPicPr>
        <p:blipFill>
          <a:blip r:embed="rId6"/>
          <a:stretch>
            <a:fillRect/>
          </a:stretch>
        </p:blipFill>
        <p:spPr>
          <a:xfrm>
            <a:off x="1524000" y="1765300"/>
            <a:ext cx="1270000" cy="1270000"/>
          </a:xfrm>
          <a:prstGeom prst="rect">
            <a:avLst/>
          </a:prstGeom>
        </p:spPr>
      </p:pic>
      <p:pic>
        <p:nvPicPr>
          <p:cNvPr id="11" name="Picture 11"/>
          <p:cNvPicPr>
            <a:picLocks noChangeAspect="1"/>
          </p:cNvPicPr>
          <p:nvPr/>
        </p:nvPicPr>
        <p:blipFill>
          <a:blip r:embed="rId7"/>
          <a:stretch>
            <a:fillRect/>
          </a:stretch>
        </p:blipFill>
        <p:spPr>
          <a:xfrm rot="2520000">
            <a:off x="5842000" y="8343900"/>
            <a:ext cx="1435100" cy="2717800"/>
          </a:xfrm>
          <a:prstGeom prst="rect">
            <a:avLst/>
          </a:prstGeom>
        </p:spPr>
      </p:pic>
      <p:pic>
        <p:nvPicPr>
          <p:cNvPr id="12" name="Picture 12"/>
          <p:cNvPicPr>
            <a:picLocks noChangeAspect="1"/>
          </p:cNvPicPr>
          <p:nvPr/>
        </p:nvPicPr>
        <p:blipFill>
          <a:blip r:embed="rId8"/>
          <a:stretch>
            <a:fillRect/>
          </a:stretch>
        </p:blipFill>
        <p:spPr>
          <a:xfrm>
            <a:off x="14401800" y="2298700"/>
            <a:ext cx="863600" cy="863600"/>
          </a:xfrm>
          <a:prstGeom prst="rect">
            <a:avLst/>
          </a:prstGeom>
        </p:spPr>
      </p:pic>
      <p:pic>
        <p:nvPicPr>
          <p:cNvPr id="13" name="Picture 13"/>
          <p:cNvPicPr>
            <a:picLocks noChangeAspect="1"/>
          </p:cNvPicPr>
          <p:nvPr/>
        </p:nvPicPr>
        <p:blipFill>
          <a:blip r:embed="rId9"/>
          <a:stretch>
            <a:fillRect/>
          </a:stretch>
        </p:blipFill>
        <p:spPr>
          <a:xfrm>
            <a:off x="12395200" y="4152900"/>
            <a:ext cx="5156200" cy="2463800"/>
          </a:xfrm>
          <a:prstGeom prst="rect">
            <a:avLst/>
          </a:prstGeom>
        </p:spPr>
      </p:pic>
      <p:pic>
        <p:nvPicPr>
          <p:cNvPr id="14" name="Picture 14"/>
          <p:cNvPicPr>
            <a:picLocks noChangeAspect="1"/>
          </p:cNvPicPr>
          <p:nvPr/>
        </p:nvPicPr>
        <p:blipFill>
          <a:blip r:embed="rId10"/>
          <a:stretch>
            <a:fillRect/>
          </a:stretch>
        </p:blipFill>
        <p:spPr>
          <a:xfrm>
            <a:off x="13639800" y="3987800"/>
            <a:ext cx="2692400" cy="482600"/>
          </a:xfrm>
          <a:prstGeom prst="rect">
            <a:avLst/>
          </a:prstGeom>
        </p:spPr>
      </p:pic>
      <p:sp>
        <p:nvSpPr>
          <p:cNvPr id="15" name="TextBox 15"/>
          <p:cNvSpPr txBox="1"/>
          <p:nvPr/>
        </p:nvSpPr>
        <p:spPr>
          <a:xfrm>
            <a:off x="13919200" y="4025900"/>
            <a:ext cx="2133600" cy="406400"/>
          </a:xfrm>
          <a:prstGeom prst="rect">
            <a:avLst/>
          </a:prstGeom>
        </p:spPr>
        <p:txBody>
          <a:bodyPr lIns="0" tIns="0" rIns="0" bIns="0" rtlCol="0" anchor="ctr"/>
          <a:lstStyle/>
          <a:p>
            <a:pPr lvl="0" algn="ctr">
              <a:lnSpc>
                <a:spcPct val="99600"/>
              </a:lnSpc>
            </a:pPr>
            <a:r>
              <a:rPr lang="en-US" sz="2300" i="0" u="none" strike="noStrike" smtClean="0">
                <a:solidFill>
                  <a:srgbClr val="000000"/>
                </a:solidFill>
                <a:latin typeface="나눔스퀘어_ac Bold" panose="020B0600000101010101" pitchFamily="50" charset="-127"/>
                <a:ea typeface="나눔스퀘어_ac Bold" panose="020B0600000101010101" pitchFamily="50" charset="-127"/>
              </a:rPr>
              <a:t>Yewon Chun</a:t>
            </a:r>
            <a:endParaRPr lang="en-US" sz="2300" i="0" u="none" strike="noStrike">
              <a:solidFill>
                <a:srgbClr val="000000"/>
              </a:solidFill>
              <a:latin typeface="나눔스퀘어_ac Bold" panose="020B0600000101010101" pitchFamily="50" charset="-127"/>
              <a:ea typeface="나눔스퀘어_ac Bold" panose="020B0600000101010101" pitchFamily="50" charset="-127"/>
            </a:endParaRPr>
          </a:p>
        </p:txBody>
      </p:sp>
      <p:pic>
        <p:nvPicPr>
          <p:cNvPr id="16" name="Picture 16"/>
          <p:cNvPicPr>
            <a:picLocks noChangeAspect="1"/>
          </p:cNvPicPr>
          <p:nvPr/>
        </p:nvPicPr>
        <p:blipFill>
          <a:blip r:embed="rId9"/>
          <a:stretch>
            <a:fillRect/>
          </a:stretch>
        </p:blipFill>
        <p:spPr>
          <a:xfrm>
            <a:off x="12395200" y="6997700"/>
            <a:ext cx="5156200" cy="2463800"/>
          </a:xfrm>
          <a:prstGeom prst="rect">
            <a:avLst/>
          </a:prstGeom>
        </p:spPr>
      </p:pic>
      <p:pic>
        <p:nvPicPr>
          <p:cNvPr id="17" name="Picture 17"/>
          <p:cNvPicPr>
            <a:picLocks noChangeAspect="1"/>
          </p:cNvPicPr>
          <p:nvPr/>
        </p:nvPicPr>
        <p:blipFill>
          <a:blip r:embed="rId10"/>
          <a:stretch>
            <a:fillRect/>
          </a:stretch>
        </p:blipFill>
        <p:spPr>
          <a:xfrm>
            <a:off x="13639800" y="6845300"/>
            <a:ext cx="2692400" cy="482600"/>
          </a:xfrm>
          <a:prstGeom prst="rect">
            <a:avLst/>
          </a:prstGeom>
        </p:spPr>
      </p:pic>
      <p:sp>
        <p:nvSpPr>
          <p:cNvPr id="18" name="TextBox 18"/>
          <p:cNvSpPr txBox="1"/>
          <p:nvPr/>
        </p:nvSpPr>
        <p:spPr>
          <a:xfrm>
            <a:off x="13919200" y="6883400"/>
            <a:ext cx="2133600" cy="406400"/>
          </a:xfrm>
          <a:prstGeom prst="rect">
            <a:avLst/>
          </a:prstGeom>
        </p:spPr>
        <p:txBody>
          <a:bodyPr lIns="0" tIns="0" rIns="0" bIns="0" rtlCol="0" anchor="ctr"/>
          <a:lstStyle/>
          <a:p>
            <a:pPr lvl="0" algn="ctr">
              <a:lnSpc>
                <a:spcPct val="99600"/>
              </a:lnSpc>
            </a:pPr>
            <a:r>
              <a:rPr lang="en-US" sz="2300" i="0" u="none" strike="noStrike" smtClean="0">
                <a:solidFill>
                  <a:srgbClr val="000000"/>
                </a:solidFill>
                <a:latin typeface="나눔스퀘어_ac Bold" panose="020B0600000101010101" pitchFamily="50" charset="-127"/>
                <a:ea typeface="나눔스퀘어_ac Bold" panose="020B0600000101010101" pitchFamily="50" charset="-127"/>
              </a:rPr>
              <a:t>Jorge Alcorta</a:t>
            </a:r>
            <a:endParaRPr lang="en-US" sz="2300" i="0" u="none" strike="noStrike">
              <a:solidFill>
                <a:srgbClr val="000000"/>
              </a:solidFill>
              <a:latin typeface="나눔스퀘어_ac Bold" panose="020B0600000101010101" pitchFamily="50" charset="-127"/>
              <a:ea typeface="나눔스퀘어_ac Bold" panose="020B0600000101010101" pitchFamily="50" charset="-127"/>
            </a:endParaRPr>
          </a:p>
        </p:txBody>
      </p:sp>
      <p:pic>
        <p:nvPicPr>
          <p:cNvPr id="22" name="Picture 22"/>
          <p:cNvPicPr>
            <a:picLocks noChangeAspect="1"/>
          </p:cNvPicPr>
          <p:nvPr/>
        </p:nvPicPr>
        <p:blipFill>
          <a:blip r:embed="rId9"/>
          <a:stretch>
            <a:fillRect/>
          </a:stretch>
        </p:blipFill>
        <p:spPr>
          <a:xfrm>
            <a:off x="723900" y="6997700"/>
            <a:ext cx="5156200" cy="2463800"/>
          </a:xfrm>
          <a:prstGeom prst="rect">
            <a:avLst/>
          </a:prstGeom>
        </p:spPr>
      </p:pic>
      <p:pic>
        <p:nvPicPr>
          <p:cNvPr id="23" name="Picture 23"/>
          <p:cNvPicPr>
            <a:picLocks noChangeAspect="1"/>
          </p:cNvPicPr>
          <p:nvPr/>
        </p:nvPicPr>
        <p:blipFill>
          <a:blip r:embed="rId10"/>
          <a:stretch>
            <a:fillRect/>
          </a:stretch>
        </p:blipFill>
        <p:spPr>
          <a:xfrm>
            <a:off x="1968500" y="6845300"/>
            <a:ext cx="2692400" cy="482600"/>
          </a:xfrm>
          <a:prstGeom prst="rect">
            <a:avLst/>
          </a:prstGeom>
        </p:spPr>
      </p:pic>
      <p:grpSp>
        <p:nvGrpSpPr>
          <p:cNvPr id="24" name="Group 24"/>
          <p:cNvGrpSpPr/>
          <p:nvPr/>
        </p:nvGrpSpPr>
        <p:grpSpPr>
          <a:xfrm>
            <a:off x="2147483647" y="2147483647"/>
            <a:ext cx="2147483647" cy="2147483647"/>
            <a:chOff x="0" y="0"/>
            <a:chExt cx="0" cy="0"/>
          </a:xfrm>
        </p:grpSpPr>
      </p:grpSp>
      <p:pic>
        <p:nvPicPr>
          <p:cNvPr id="25" name="Picture 25"/>
          <p:cNvPicPr>
            <a:picLocks noChangeAspect="1"/>
          </p:cNvPicPr>
          <p:nvPr/>
        </p:nvPicPr>
        <p:blipFill>
          <a:blip r:embed="rId11"/>
          <a:stretch>
            <a:fillRect/>
          </a:stretch>
        </p:blipFill>
        <p:spPr>
          <a:xfrm>
            <a:off x="6223000" y="4381500"/>
            <a:ext cx="1524000" cy="292100"/>
          </a:xfrm>
          <a:prstGeom prst="rect">
            <a:avLst/>
          </a:prstGeom>
        </p:spPr>
      </p:pic>
      <p:pic>
        <p:nvPicPr>
          <p:cNvPr id="26" name="Picture 26"/>
          <p:cNvPicPr>
            <a:picLocks noChangeAspect="1"/>
          </p:cNvPicPr>
          <p:nvPr/>
        </p:nvPicPr>
        <p:blipFill>
          <a:blip r:embed="rId12"/>
          <a:stretch>
            <a:fillRect/>
          </a:stretch>
        </p:blipFill>
        <p:spPr>
          <a:xfrm>
            <a:off x="10541000" y="4381500"/>
            <a:ext cx="1524000" cy="292100"/>
          </a:xfrm>
          <a:prstGeom prst="rect">
            <a:avLst/>
          </a:prstGeom>
        </p:spPr>
      </p:pic>
      <p:sp>
        <p:nvSpPr>
          <p:cNvPr id="27" name="TextBox 27"/>
          <p:cNvSpPr txBox="1"/>
          <p:nvPr/>
        </p:nvSpPr>
        <p:spPr>
          <a:xfrm>
            <a:off x="2247900" y="6883400"/>
            <a:ext cx="2133600" cy="406400"/>
          </a:xfrm>
          <a:prstGeom prst="rect">
            <a:avLst/>
          </a:prstGeom>
        </p:spPr>
        <p:txBody>
          <a:bodyPr lIns="0" tIns="0" rIns="0" bIns="0" rtlCol="0" anchor="ctr"/>
          <a:lstStyle/>
          <a:p>
            <a:pPr lvl="0" algn="ctr">
              <a:lnSpc>
                <a:spcPct val="99600"/>
              </a:lnSpc>
            </a:pPr>
            <a:r>
              <a:rPr lang="en-US" sz="2300" i="0" u="none" strike="noStrike" smtClean="0">
                <a:solidFill>
                  <a:srgbClr val="000000"/>
                </a:solidFill>
                <a:latin typeface="나눔스퀘어_ac Bold" panose="020B0600000101010101" pitchFamily="50" charset="-127"/>
                <a:ea typeface="나눔스퀘어_ac Bold" panose="020B0600000101010101" pitchFamily="50" charset="-127"/>
              </a:rPr>
              <a:t>Jihee Hwang</a:t>
            </a:r>
            <a:endParaRPr lang="en-US" sz="230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34" name="그룹 33"/>
          <p:cNvGrpSpPr/>
          <p:nvPr/>
        </p:nvGrpSpPr>
        <p:grpSpPr>
          <a:xfrm>
            <a:off x="723900" y="3987800"/>
            <a:ext cx="5156200" cy="2628900"/>
            <a:chOff x="723900" y="3987800"/>
            <a:chExt cx="5156200" cy="2628900"/>
          </a:xfrm>
        </p:grpSpPr>
        <p:pic>
          <p:nvPicPr>
            <p:cNvPr id="19" name="Picture 19"/>
            <p:cNvPicPr>
              <a:picLocks noChangeAspect="1"/>
            </p:cNvPicPr>
            <p:nvPr/>
          </p:nvPicPr>
          <p:blipFill>
            <a:blip r:embed="rId9"/>
            <a:stretch>
              <a:fillRect/>
            </a:stretch>
          </p:blipFill>
          <p:spPr>
            <a:xfrm>
              <a:off x="723900" y="4152900"/>
              <a:ext cx="5156200" cy="2463800"/>
            </a:xfrm>
            <a:prstGeom prst="rect">
              <a:avLst/>
            </a:prstGeom>
          </p:spPr>
        </p:pic>
        <p:pic>
          <p:nvPicPr>
            <p:cNvPr id="20" name="Picture 20"/>
            <p:cNvPicPr>
              <a:picLocks noChangeAspect="1"/>
            </p:cNvPicPr>
            <p:nvPr/>
          </p:nvPicPr>
          <p:blipFill>
            <a:blip r:embed="rId10"/>
            <a:stretch>
              <a:fillRect/>
            </a:stretch>
          </p:blipFill>
          <p:spPr>
            <a:xfrm>
              <a:off x="1968500" y="3987800"/>
              <a:ext cx="2692400" cy="482600"/>
            </a:xfrm>
            <a:prstGeom prst="rect">
              <a:avLst/>
            </a:prstGeom>
          </p:spPr>
        </p:pic>
        <p:sp>
          <p:nvSpPr>
            <p:cNvPr id="21" name="TextBox 21"/>
            <p:cNvSpPr txBox="1"/>
            <p:nvPr/>
          </p:nvSpPr>
          <p:spPr>
            <a:xfrm>
              <a:off x="2247900" y="4025900"/>
              <a:ext cx="2133600" cy="406400"/>
            </a:xfrm>
            <a:prstGeom prst="rect">
              <a:avLst/>
            </a:prstGeom>
          </p:spPr>
          <p:txBody>
            <a:bodyPr lIns="0" tIns="0" rIns="0" bIns="0" rtlCol="0" anchor="ctr"/>
            <a:lstStyle/>
            <a:p>
              <a:pPr lvl="0" algn="ctr">
                <a:lnSpc>
                  <a:spcPct val="99600"/>
                </a:lnSpc>
              </a:pPr>
              <a:r>
                <a:rPr lang="en-US" sz="2300" i="0" u="none" strike="noStrike" smtClean="0">
                  <a:solidFill>
                    <a:srgbClr val="000000"/>
                  </a:solidFill>
                  <a:latin typeface="나눔스퀘어_ac Bold" panose="020B0600000101010101" pitchFamily="50" charset="-127"/>
                  <a:ea typeface="나눔스퀘어_ac Bold" panose="020B0600000101010101" pitchFamily="50" charset="-127"/>
                </a:rPr>
                <a:t>Juyong Rhee</a:t>
              </a:r>
              <a:endParaRPr lang="en-US" sz="230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8" name="TextBox 28"/>
            <p:cNvSpPr txBox="1"/>
            <p:nvPr/>
          </p:nvSpPr>
          <p:spPr>
            <a:xfrm>
              <a:off x="977900" y="4889500"/>
              <a:ext cx="4648200" cy="1054100"/>
            </a:xfrm>
            <a:prstGeom prst="rect">
              <a:avLst/>
            </a:prstGeom>
          </p:spPr>
          <p:txBody>
            <a:bodyPr lIns="0" tIns="0" rIns="0" bIns="0" rtlCol="0" anchor="ctr"/>
            <a:lstStyle/>
            <a:p>
              <a:pPr marL="342900" lvl="0" indent="-342900" algn="ctr">
                <a:lnSpc>
                  <a:spcPct val="139440"/>
                </a:lnSpc>
                <a:buFontTx/>
                <a:buChar char="-"/>
              </a:pPr>
              <a:r>
                <a:rPr lang="en-US" altLang="ko-KR" sz="2400" b="0" i="0" u="none" strike="noStrike" smtClean="0">
                  <a:solidFill>
                    <a:srgbClr val="000000">
                      <a:alpha val="76863"/>
                    </a:srgbClr>
                  </a:solidFill>
                  <a:latin typeface="나눔스퀘어_ac" panose="020B0600000101010101" pitchFamily="50" charset="-127"/>
                  <a:ea typeface="나눔스퀘어_ac" panose="020B0600000101010101" pitchFamily="50" charset="-127"/>
                </a:rPr>
                <a:t>Develop Message API</a:t>
              </a:r>
            </a:p>
            <a:p>
              <a:pPr marL="342900" lvl="0" indent="-342900" algn="ctr">
                <a:lnSpc>
                  <a:spcPct val="139440"/>
                </a:lnSpc>
                <a:buFontTx/>
                <a:buChar char="-"/>
              </a:pPr>
              <a:r>
                <a:rPr lang="en-US" sz="2400" smtClean="0">
                  <a:solidFill>
                    <a:srgbClr val="000000">
                      <a:alpha val="76863"/>
                    </a:srgbClr>
                  </a:solidFill>
                  <a:latin typeface="나눔스퀘어_ac" panose="020B0600000101010101" pitchFamily="50" charset="-127"/>
                  <a:ea typeface="나눔스퀘어_ac" panose="020B0600000101010101" pitchFamily="50" charset="-127"/>
                </a:rPr>
                <a:t>Develop Quiz API</a:t>
              </a:r>
            </a:p>
            <a:p>
              <a:pPr marL="342900" lvl="0" indent="-342900" algn="ctr">
                <a:lnSpc>
                  <a:spcPct val="139440"/>
                </a:lnSpc>
                <a:buFontTx/>
                <a:buChar char="-"/>
              </a:pPr>
              <a:r>
                <a:rPr lang="en-US" sz="2400" b="0" i="0" u="none" strike="noStrike" smtClean="0">
                  <a:solidFill>
                    <a:srgbClr val="000000">
                      <a:alpha val="76863"/>
                    </a:srgbClr>
                  </a:solidFill>
                  <a:latin typeface="나눔스퀘어_ac" panose="020B0600000101010101" pitchFamily="50" charset="-127"/>
                  <a:ea typeface="나눔스퀘어_ac" panose="020B0600000101010101" pitchFamily="50" charset="-127"/>
                </a:rPr>
                <a:t>Error Handling and Testing</a:t>
              </a:r>
              <a:endParaRPr lang="en-US" sz="24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grpSp>
      <p:sp>
        <p:nvSpPr>
          <p:cNvPr id="29" name="TextBox 29"/>
          <p:cNvSpPr txBox="1"/>
          <p:nvPr/>
        </p:nvSpPr>
        <p:spPr>
          <a:xfrm>
            <a:off x="12407900" y="4889500"/>
            <a:ext cx="5130800" cy="1054100"/>
          </a:xfrm>
          <a:prstGeom prst="rect">
            <a:avLst/>
          </a:prstGeom>
        </p:spPr>
        <p:txBody>
          <a:bodyPr lIns="0" tIns="0" rIns="0" bIns="0" rtlCol="0" anchor="ctr"/>
          <a:lstStyle/>
          <a:p>
            <a:pPr marL="285750" lvl="0" indent="-285750" algn="ctr">
              <a:lnSpc>
                <a:spcPct val="139440"/>
              </a:lnSpc>
              <a:buFontTx/>
              <a:buChar char="-"/>
            </a:pPr>
            <a:r>
              <a:rPr lang="en-US" altLang="ko-KR" sz="2400" b="0" i="0" u="none" strike="noStrike" smtClean="0">
                <a:solidFill>
                  <a:srgbClr val="000000">
                    <a:alpha val="76863"/>
                  </a:srgbClr>
                </a:solidFill>
                <a:latin typeface="나눔스퀘어_ac" panose="020B0600000101010101" pitchFamily="50" charset="-127"/>
                <a:ea typeface="나눔스퀘어_ac" panose="020B0600000101010101" pitchFamily="50" charset="-127"/>
              </a:rPr>
              <a:t>More RAG practice</a:t>
            </a:r>
          </a:p>
          <a:p>
            <a:pPr marL="285750" lvl="0" indent="-285750" algn="ctr">
              <a:lnSpc>
                <a:spcPct val="139440"/>
              </a:lnSpc>
              <a:buFontTx/>
              <a:buChar char="-"/>
            </a:pPr>
            <a:r>
              <a:rPr lang="en-US" sz="2400" smtClean="0">
                <a:solidFill>
                  <a:srgbClr val="000000">
                    <a:alpha val="76863"/>
                  </a:srgbClr>
                </a:solidFill>
                <a:latin typeface="나눔스퀘어_ac" panose="020B0600000101010101" pitchFamily="50" charset="-127"/>
                <a:ea typeface="나눔스퀘어_ac" panose="020B0600000101010101" pitchFamily="50" charset="-127"/>
              </a:rPr>
              <a:t>Model Evaluation, upgrade model</a:t>
            </a:r>
            <a:endParaRPr lang="en-US" sz="24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sp>
        <p:nvSpPr>
          <p:cNvPr id="30" name="TextBox 30"/>
          <p:cNvSpPr txBox="1"/>
          <p:nvPr/>
        </p:nvSpPr>
        <p:spPr>
          <a:xfrm>
            <a:off x="977900" y="7531100"/>
            <a:ext cx="4648200" cy="1397000"/>
          </a:xfrm>
          <a:prstGeom prst="rect">
            <a:avLst/>
          </a:prstGeom>
        </p:spPr>
        <p:txBody>
          <a:bodyPr lIns="0" tIns="0" rIns="0" bIns="0" rtlCol="0" anchor="ctr"/>
          <a:lstStyle/>
          <a:p>
            <a:pPr marL="342900" lvl="0" indent="-342900" algn="ctr">
              <a:lnSpc>
                <a:spcPct val="139440"/>
              </a:lnSpc>
              <a:buFontTx/>
              <a:buChar char="-"/>
            </a:pPr>
            <a:r>
              <a:rPr lang="en-US" altLang="ko-KR" sz="2400" b="0" i="0" u="none" strike="noStrike" smtClean="0">
                <a:solidFill>
                  <a:srgbClr val="000000">
                    <a:alpha val="76863"/>
                  </a:srgbClr>
                </a:solidFill>
                <a:latin typeface="나눔스퀘어_ac" panose="020B0600000101010101" pitchFamily="50" charset="-127"/>
                <a:ea typeface="나눔스퀘어_ac" panose="020B0600000101010101" pitchFamily="50" charset="-127"/>
              </a:rPr>
              <a:t>Develop Chatroom Frontend implementation</a:t>
            </a:r>
          </a:p>
          <a:p>
            <a:pPr lvl="0" algn="ctr">
              <a:lnSpc>
                <a:spcPct val="139440"/>
              </a:lnSpc>
            </a:pPr>
            <a:r>
              <a:rPr lang="en-US" sz="2400" smtClean="0">
                <a:solidFill>
                  <a:srgbClr val="000000">
                    <a:alpha val="76863"/>
                  </a:srgbClr>
                </a:solidFill>
                <a:latin typeface="나눔스퀘어_ac" panose="020B0600000101010101" pitchFamily="50" charset="-127"/>
                <a:ea typeface="나눔스퀘어_ac" panose="020B0600000101010101" pitchFamily="50" charset="-127"/>
              </a:rPr>
              <a:t>- Code Refactoring</a:t>
            </a:r>
            <a:endParaRPr lang="en-US" sz="24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sp>
        <p:nvSpPr>
          <p:cNvPr id="31" name="TextBox 31"/>
          <p:cNvSpPr txBox="1"/>
          <p:nvPr/>
        </p:nvSpPr>
        <p:spPr>
          <a:xfrm>
            <a:off x="12407900" y="7785100"/>
            <a:ext cx="5130800" cy="1054100"/>
          </a:xfrm>
          <a:prstGeom prst="rect">
            <a:avLst/>
          </a:prstGeom>
        </p:spPr>
        <p:txBody>
          <a:bodyPr lIns="0" tIns="0" rIns="0" bIns="0" rtlCol="0" anchor="ctr"/>
          <a:lstStyle/>
          <a:p>
            <a:pPr lvl="0" algn="ctr">
              <a:lnSpc>
                <a:spcPct val="139440"/>
              </a:lnSpc>
            </a:pPr>
            <a:r>
              <a:rPr lang="en-US" altLang="ko-KR" sz="2400" b="0" i="0" u="none" strike="noStrike" smtClean="0">
                <a:solidFill>
                  <a:srgbClr val="000000">
                    <a:alpha val="76863"/>
                  </a:srgbClr>
                </a:solidFill>
                <a:latin typeface="나눔스퀘어_ac" panose="020B0600000101010101" pitchFamily="50" charset="-127"/>
                <a:ea typeface="나눔스퀘어_ac" panose="020B0600000101010101" pitchFamily="50" charset="-127"/>
              </a:rPr>
              <a:t>- Model Evaluation, Upgrade Model</a:t>
            </a:r>
            <a:endParaRPr lang="en-US" sz="24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pic>
        <p:nvPicPr>
          <p:cNvPr id="32" name="Picture 32"/>
          <p:cNvPicPr>
            <a:picLocks noChangeAspect="1"/>
          </p:cNvPicPr>
          <p:nvPr/>
        </p:nvPicPr>
        <p:blipFill>
          <a:blip r:embed="rId13"/>
          <a:stretch>
            <a:fillRect/>
          </a:stretch>
        </p:blipFill>
        <p:spPr>
          <a:xfrm>
            <a:off x="571500" y="533400"/>
            <a:ext cx="17132300" cy="673100"/>
          </a:xfrm>
          <a:prstGeom prst="rect">
            <a:avLst/>
          </a:prstGeom>
        </p:spPr>
      </p:pic>
      <p:sp>
        <p:nvSpPr>
          <p:cNvPr id="33" name="TextBox 33"/>
          <p:cNvSpPr txBox="1"/>
          <p:nvPr/>
        </p:nvSpPr>
        <p:spPr>
          <a:xfrm>
            <a:off x="1371600" y="698500"/>
            <a:ext cx="1536700" cy="254000"/>
          </a:xfrm>
          <a:prstGeom prst="rect">
            <a:avLst/>
          </a:prstGeom>
        </p:spPr>
        <p:txBody>
          <a:bodyPr lIns="0" tIns="0" rIns="0" bIns="0" rtlCol="0" anchor="ctr"/>
          <a:lstStyle/>
          <a:p>
            <a:pPr lvl="0" algn="r">
              <a:lnSpc>
                <a:spcPct val="99600"/>
              </a:lnSpc>
            </a:pPr>
            <a:endParaRPr lang="en-US" sz="1400" b="0" i="0" u="none" strike="noStrike" spc="100">
              <a:solidFill>
                <a:srgbClr val="FFFFFF"/>
              </a:solidFill>
              <a:latin typeface="나눔스퀘어_ac Bold" panose="020B0600000101010101" pitchFamily="50" charset="-127"/>
            </a:endParaRPr>
          </a:p>
        </p:txBody>
      </p:sp>
      <p:grpSp>
        <p:nvGrpSpPr>
          <p:cNvPr id="38" name="그룹 37"/>
          <p:cNvGrpSpPr/>
          <p:nvPr/>
        </p:nvGrpSpPr>
        <p:grpSpPr>
          <a:xfrm>
            <a:off x="5003800" y="1689100"/>
            <a:ext cx="8280400" cy="1854200"/>
            <a:chOff x="5003800" y="1689100"/>
            <a:chExt cx="8280400" cy="1854200"/>
          </a:xfrm>
        </p:grpSpPr>
        <p:pic>
          <p:nvPicPr>
            <p:cNvPr id="39" name="Picture 3"/>
            <p:cNvPicPr>
              <a:picLocks noChangeAspect="1"/>
            </p:cNvPicPr>
            <p:nvPr/>
          </p:nvPicPr>
          <p:blipFill>
            <a:blip r:embed="rId14"/>
            <a:stretch>
              <a:fillRect/>
            </a:stretch>
          </p:blipFill>
          <p:spPr>
            <a:xfrm>
              <a:off x="5003800" y="1689100"/>
              <a:ext cx="8280400" cy="1854200"/>
            </a:xfrm>
            <a:prstGeom prst="rect">
              <a:avLst/>
            </a:prstGeom>
          </p:spPr>
        </p:pic>
        <p:sp>
          <p:nvSpPr>
            <p:cNvPr id="40"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5400" b="1" smtClean="0">
                  <a:solidFill>
                    <a:srgbClr val="000000"/>
                  </a:solidFill>
                  <a:latin typeface="나눔스퀘어_ac ExtraBold" panose="020B0600000101010101" pitchFamily="50" charset="-127"/>
                  <a:ea typeface="나눔스퀘어_ac ExtraBold" panose="020B0600000101010101" pitchFamily="50" charset="-127"/>
                </a:rPr>
                <a:t>Next Step!</a:t>
              </a:r>
              <a:endParaRPr lang="ko-KR" sz="54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grpSp>
        <p:nvGrpSpPr>
          <p:cNvPr id="43" name="그룹 42"/>
          <p:cNvGrpSpPr/>
          <p:nvPr/>
        </p:nvGrpSpPr>
        <p:grpSpPr>
          <a:xfrm>
            <a:off x="6822000" y="4212518"/>
            <a:ext cx="4644000" cy="4644000"/>
            <a:chOff x="6822000" y="4212518"/>
            <a:chExt cx="4644000" cy="4644000"/>
          </a:xfrm>
        </p:grpSpPr>
        <p:sp>
          <p:nvSpPr>
            <p:cNvPr id="41" name="타원 40"/>
            <p:cNvSpPr/>
            <p:nvPr/>
          </p:nvSpPr>
          <p:spPr>
            <a:xfrm>
              <a:off x="6822000" y="4212518"/>
              <a:ext cx="4644000" cy="4644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554" name="Picture 2" descr="人工知能と仲良くする人たちのイラスト | かわいいフリー素材集 いらすとや"/>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89736" y="4927495"/>
              <a:ext cx="4395276" cy="32140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3786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765300" y="2921000"/>
            <a:ext cx="2578100" cy="2578100"/>
          </a:xfrm>
          <a:prstGeom prst="rect">
            <a:avLst/>
          </a:prstGeom>
        </p:spPr>
      </p:pic>
      <p:pic>
        <p:nvPicPr>
          <p:cNvPr id="3" name="Picture 3"/>
          <p:cNvPicPr>
            <a:picLocks noChangeAspect="1"/>
          </p:cNvPicPr>
          <p:nvPr/>
        </p:nvPicPr>
        <p:blipFill>
          <a:blip r:embed="rId3"/>
          <a:stretch>
            <a:fillRect/>
          </a:stretch>
        </p:blipFill>
        <p:spPr>
          <a:xfrm>
            <a:off x="635000" y="6908800"/>
            <a:ext cx="8394700" cy="2857500"/>
          </a:xfrm>
          <a:prstGeom prst="rect">
            <a:avLst/>
          </a:prstGeom>
        </p:spPr>
      </p:pic>
      <p:pic>
        <p:nvPicPr>
          <p:cNvPr id="4" name="Picture 4"/>
          <p:cNvPicPr>
            <a:picLocks noChangeAspect="1"/>
          </p:cNvPicPr>
          <p:nvPr/>
        </p:nvPicPr>
        <p:blipFill>
          <a:blip r:embed="rId4"/>
          <a:stretch>
            <a:fillRect/>
          </a:stretch>
        </p:blipFill>
        <p:spPr>
          <a:xfrm>
            <a:off x="5003800" y="1689100"/>
            <a:ext cx="8280400" cy="1854200"/>
          </a:xfrm>
          <a:prstGeom prst="rect">
            <a:avLst/>
          </a:prstGeom>
        </p:spPr>
      </p:pic>
      <p:pic>
        <p:nvPicPr>
          <p:cNvPr id="5" name="Picture 5"/>
          <p:cNvPicPr>
            <a:picLocks noChangeAspect="1"/>
          </p:cNvPicPr>
          <p:nvPr/>
        </p:nvPicPr>
        <p:blipFill>
          <a:blip r:embed="rId3"/>
          <a:stretch>
            <a:fillRect/>
          </a:stretch>
        </p:blipFill>
        <p:spPr>
          <a:xfrm>
            <a:off x="9271000" y="6908800"/>
            <a:ext cx="8394700" cy="2857500"/>
          </a:xfrm>
          <a:prstGeom prst="rect">
            <a:avLst/>
          </a:prstGeom>
        </p:spPr>
      </p:pic>
      <p:pic>
        <p:nvPicPr>
          <p:cNvPr id="6" name="Picture 6"/>
          <p:cNvPicPr>
            <a:picLocks noChangeAspect="1"/>
          </p:cNvPicPr>
          <p:nvPr/>
        </p:nvPicPr>
        <p:blipFill>
          <a:blip r:embed="rId3"/>
          <a:stretch>
            <a:fillRect/>
          </a:stretch>
        </p:blipFill>
        <p:spPr>
          <a:xfrm>
            <a:off x="635000" y="3797300"/>
            <a:ext cx="8394700" cy="2857500"/>
          </a:xfrm>
          <a:prstGeom prst="rect">
            <a:avLst/>
          </a:prstGeom>
        </p:spPr>
      </p:pic>
      <p:pic>
        <p:nvPicPr>
          <p:cNvPr id="7" name="Picture 7"/>
          <p:cNvPicPr>
            <a:picLocks noChangeAspect="1"/>
          </p:cNvPicPr>
          <p:nvPr/>
        </p:nvPicPr>
        <p:blipFill>
          <a:blip r:embed="rId3"/>
          <a:stretch>
            <a:fillRect/>
          </a:stretch>
        </p:blipFill>
        <p:spPr>
          <a:xfrm>
            <a:off x="9271000" y="3797300"/>
            <a:ext cx="8394700" cy="2857500"/>
          </a:xfrm>
          <a:prstGeom prst="rect">
            <a:avLst/>
          </a:prstGeom>
        </p:spPr>
      </p:pic>
      <p:pic>
        <p:nvPicPr>
          <p:cNvPr id="8" name="Picture 8"/>
          <p:cNvPicPr>
            <a:picLocks noChangeAspect="1"/>
          </p:cNvPicPr>
          <p:nvPr/>
        </p:nvPicPr>
        <p:blipFill>
          <a:blip r:embed="rId5"/>
          <a:stretch>
            <a:fillRect/>
          </a:stretch>
        </p:blipFill>
        <p:spPr>
          <a:xfrm>
            <a:off x="13754100" y="863600"/>
            <a:ext cx="1397000" cy="1397000"/>
          </a:xfrm>
          <a:prstGeom prst="rect">
            <a:avLst/>
          </a:prstGeom>
        </p:spPr>
      </p:pic>
      <p:pic>
        <p:nvPicPr>
          <p:cNvPr id="9" name="Picture 9"/>
          <p:cNvPicPr>
            <a:picLocks noChangeAspect="1"/>
          </p:cNvPicPr>
          <p:nvPr/>
        </p:nvPicPr>
        <p:blipFill>
          <a:blip r:embed="rId6"/>
          <a:stretch>
            <a:fillRect/>
          </a:stretch>
        </p:blipFill>
        <p:spPr>
          <a:xfrm rot="2520000">
            <a:off x="15557500" y="1143000"/>
            <a:ext cx="1435100" cy="2717800"/>
          </a:xfrm>
          <a:prstGeom prst="rect">
            <a:avLst/>
          </a:prstGeom>
        </p:spPr>
      </p:pic>
      <p:pic>
        <p:nvPicPr>
          <p:cNvPr id="10" name="Picture 10"/>
          <p:cNvPicPr>
            <a:picLocks noChangeAspect="1"/>
          </p:cNvPicPr>
          <p:nvPr/>
        </p:nvPicPr>
        <p:blipFill>
          <a:blip r:embed="rId7"/>
          <a:stretch>
            <a:fillRect/>
          </a:stretch>
        </p:blipFill>
        <p:spPr>
          <a:xfrm>
            <a:off x="1333500" y="4203700"/>
            <a:ext cx="2044700" cy="2044700"/>
          </a:xfrm>
          <a:prstGeom prst="rect">
            <a:avLst/>
          </a:prstGeom>
        </p:spPr>
      </p:pic>
      <p:sp>
        <p:nvSpPr>
          <p:cNvPr id="11" name="TextBox 11"/>
          <p:cNvSpPr txBox="1"/>
          <p:nvPr/>
        </p:nvSpPr>
        <p:spPr>
          <a:xfrm>
            <a:off x="6083300" y="1866900"/>
            <a:ext cx="6134100" cy="1257300"/>
          </a:xfrm>
          <a:prstGeom prst="rect">
            <a:avLst/>
          </a:prstGeom>
        </p:spPr>
        <p:txBody>
          <a:bodyPr lIns="0" tIns="0" rIns="0" bIns="0" rtlCol="0" anchor="ctr"/>
          <a:lstStyle/>
          <a:p>
            <a:pPr lvl="0" algn="ctr">
              <a:lnSpc>
                <a:spcPct val="99600"/>
              </a:lnSpc>
            </a:pPr>
            <a:r>
              <a:rPr lang="en-US" altLang="ko-KR" sz="7100" b="1" i="0" u="none" strike="noStrike" smtClean="0">
                <a:solidFill>
                  <a:srgbClr val="000000"/>
                </a:solidFill>
                <a:latin typeface="나눔스퀘어_ac ExtraBold" panose="020B0600000101010101" pitchFamily="50" charset="-127"/>
                <a:ea typeface="나눔스퀘어_ac ExtraBold" panose="020B0600000101010101" pitchFamily="50" charset="-127"/>
              </a:rPr>
              <a:t>Role Division</a:t>
            </a:r>
            <a:endParaRPr lang="ko-KR" sz="71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pic>
        <p:nvPicPr>
          <p:cNvPr id="12" name="Picture 12"/>
          <p:cNvPicPr>
            <a:picLocks noChangeAspect="1"/>
          </p:cNvPicPr>
          <p:nvPr/>
        </p:nvPicPr>
        <p:blipFill>
          <a:blip r:embed="rId8"/>
          <a:stretch>
            <a:fillRect/>
          </a:stretch>
        </p:blipFill>
        <p:spPr>
          <a:xfrm>
            <a:off x="3708400" y="4279900"/>
            <a:ext cx="3149600" cy="533400"/>
          </a:xfrm>
          <a:prstGeom prst="rect">
            <a:avLst/>
          </a:prstGeom>
        </p:spPr>
      </p:pic>
      <p:pic>
        <p:nvPicPr>
          <p:cNvPr id="13" name="Picture 13"/>
          <p:cNvPicPr>
            <a:picLocks noChangeAspect="1"/>
          </p:cNvPicPr>
          <p:nvPr/>
        </p:nvPicPr>
        <p:blipFill>
          <a:blip r:embed="rId9"/>
          <a:stretch>
            <a:fillRect/>
          </a:stretch>
        </p:blipFill>
        <p:spPr>
          <a:xfrm>
            <a:off x="914400" y="1943100"/>
            <a:ext cx="863600" cy="863600"/>
          </a:xfrm>
          <a:prstGeom prst="rect">
            <a:avLst/>
          </a:prstGeom>
        </p:spPr>
      </p:pic>
      <p:sp>
        <p:nvSpPr>
          <p:cNvPr id="14" name="TextBox 14"/>
          <p:cNvSpPr txBox="1"/>
          <p:nvPr/>
        </p:nvSpPr>
        <p:spPr>
          <a:xfrm>
            <a:off x="3835400" y="4318000"/>
            <a:ext cx="2895600" cy="444500"/>
          </a:xfrm>
          <a:prstGeom prst="rect">
            <a:avLst/>
          </a:prstGeom>
        </p:spPr>
        <p:txBody>
          <a:bodyPr lIns="0" tIns="0" rIns="0" bIns="0" rtlCol="0" anchor="ctr"/>
          <a:lstStyle/>
          <a:p>
            <a:pPr lvl="0" algn="ctr">
              <a:lnSpc>
                <a:spcPct val="99600"/>
              </a:lnSpc>
            </a:pPr>
            <a:r>
              <a:rPr lang="en-US" altLang="ko-KR" sz="2500" b="1" i="0" u="none" strike="noStrike" smtClean="0">
                <a:solidFill>
                  <a:srgbClr val="000000"/>
                </a:solidFill>
                <a:latin typeface="나눔스퀘어_ac Bold" panose="020B0600000101010101" pitchFamily="50" charset="-127"/>
                <a:ea typeface="나눔스퀘어_ac Bold" panose="020B0600000101010101" pitchFamily="50" charset="-127"/>
              </a:rPr>
              <a:t>Juyong Rhee</a:t>
            </a:r>
            <a:endParaRPr lang="ko-KR" sz="2500" b="1"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15" name="TextBox 15"/>
          <p:cNvSpPr txBox="1"/>
          <p:nvPr/>
        </p:nvSpPr>
        <p:spPr>
          <a:xfrm>
            <a:off x="3708400" y="5080000"/>
            <a:ext cx="4648200" cy="977900"/>
          </a:xfrm>
          <a:prstGeom prst="rect">
            <a:avLst/>
          </a:prstGeom>
        </p:spPr>
        <p:txBody>
          <a:bodyPr lIns="0" tIns="0" rIns="0" bIns="0" rtlCol="0" anchor="ctr"/>
          <a:lstStyle/>
          <a:p>
            <a:pPr lvl="0" algn="l">
              <a:lnSpc>
                <a:spcPct val="124499"/>
              </a:lnSpc>
            </a:pPr>
            <a:r>
              <a:rPr lang="en-US" sz="2000" smtClean="0">
                <a:solidFill>
                  <a:srgbClr val="000000">
                    <a:alpha val="76863"/>
                  </a:srgbClr>
                </a:solidFill>
                <a:latin typeface="나눔스퀘어_ac" panose="020B0600000101010101" pitchFamily="50" charset="-127"/>
                <a:ea typeface="나눔스퀘어_ac" panose="020B0600000101010101" pitchFamily="50" charset="-127"/>
              </a:rPr>
              <a:t>- Team Leader</a:t>
            </a:r>
          </a:p>
          <a:p>
            <a:pPr lvl="0" algn="l">
              <a:lnSpc>
                <a:spcPct val="124499"/>
              </a:lnSpc>
            </a:pPr>
            <a:r>
              <a:rPr lang="en-US" sz="2000" b="0" i="0" u="none" strike="noStrike" smtClean="0">
                <a:solidFill>
                  <a:srgbClr val="000000">
                    <a:alpha val="76863"/>
                  </a:srgbClr>
                </a:solidFill>
                <a:latin typeface="나눔스퀘어_ac" panose="020B0600000101010101" pitchFamily="50" charset="-127"/>
                <a:ea typeface="나눔스퀘어_ac" panose="020B0600000101010101" pitchFamily="50" charset="-127"/>
              </a:rPr>
              <a:t>- BackEnd Development</a:t>
            </a:r>
            <a:endParaRPr lang="en-US" sz="20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pic>
        <p:nvPicPr>
          <p:cNvPr id="16" name="Picture 16"/>
          <p:cNvPicPr>
            <a:picLocks noChangeAspect="1"/>
          </p:cNvPicPr>
          <p:nvPr/>
        </p:nvPicPr>
        <p:blipFill>
          <a:blip r:embed="rId7"/>
          <a:stretch>
            <a:fillRect/>
          </a:stretch>
        </p:blipFill>
        <p:spPr>
          <a:xfrm>
            <a:off x="1333500" y="7327900"/>
            <a:ext cx="2044700" cy="2044700"/>
          </a:xfrm>
          <a:prstGeom prst="rect">
            <a:avLst/>
          </a:prstGeom>
        </p:spPr>
      </p:pic>
      <p:grpSp>
        <p:nvGrpSpPr>
          <p:cNvPr id="37" name="그룹 36"/>
          <p:cNvGrpSpPr/>
          <p:nvPr/>
        </p:nvGrpSpPr>
        <p:grpSpPr>
          <a:xfrm>
            <a:off x="3708400" y="7404100"/>
            <a:ext cx="3149600" cy="533400"/>
            <a:chOff x="3708400" y="7404100"/>
            <a:chExt cx="3149600" cy="533400"/>
          </a:xfrm>
        </p:grpSpPr>
        <p:pic>
          <p:nvPicPr>
            <p:cNvPr id="17" name="Picture 17"/>
            <p:cNvPicPr>
              <a:picLocks noChangeAspect="1"/>
            </p:cNvPicPr>
            <p:nvPr/>
          </p:nvPicPr>
          <p:blipFill>
            <a:blip r:embed="rId10"/>
            <a:stretch>
              <a:fillRect/>
            </a:stretch>
          </p:blipFill>
          <p:spPr>
            <a:xfrm>
              <a:off x="3708400" y="7404100"/>
              <a:ext cx="3149600" cy="533400"/>
            </a:xfrm>
            <a:prstGeom prst="rect">
              <a:avLst/>
            </a:prstGeom>
          </p:spPr>
        </p:pic>
        <p:sp>
          <p:nvSpPr>
            <p:cNvPr id="18" name="TextBox 18"/>
            <p:cNvSpPr txBox="1"/>
            <p:nvPr/>
          </p:nvSpPr>
          <p:spPr>
            <a:xfrm>
              <a:off x="3835400" y="7442200"/>
              <a:ext cx="2895600" cy="444500"/>
            </a:xfrm>
            <a:prstGeom prst="rect">
              <a:avLst/>
            </a:prstGeom>
          </p:spPr>
          <p:txBody>
            <a:bodyPr lIns="0" tIns="0" rIns="0" bIns="0" rtlCol="0" anchor="ctr"/>
            <a:lstStyle/>
            <a:p>
              <a:pPr lvl="0" algn="ctr">
                <a:lnSpc>
                  <a:spcPct val="99600"/>
                </a:lnSpc>
              </a:pPr>
              <a:r>
                <a:rPr lang="en-US" altLang="ko-KR" sz="2500" b="1" smtClean="0">
                  <a:solidFill>
                    <a:srgbClr val="000000"/>
                  </a:solidFill>
                  <a:latin typeface="나눔스퀘어_ac Bold" panose="020B0600000101010101" pitchFamily="50" charset="-127"/>
                  <a:ea typeface="나눔스퀘어_ac Bold" panose="020B0600000101010101" pitchFamily="50" charset="-127"/>
                </a:rPr>
                <a:t>Jihee Hwang</a:t>
              </a:r>
              <a:endParaRPr lang="ko-KR" sz="2500" b="1"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sp>
        <p:nvSpPr>
          <p:cNvPr id="19" name="TextBox 19"/>
          <p:cNvSpPr txBox="1"/>
          <p:nvPr/>
        </p:nvSpPr>
        <p:spPr>
          <a:xfrm>
            <a:off x="3708400" y="8204200"/>
            <a:ext cx="4648200" cy="977900"/>
          </a:xfrm>
          <a:prstGeom prst="rect">
            <a:avLst/>
          </a:prstGeom>
        </p:spPr>
        <p:txBody>
          <a:bodyPr lIns="0" tIns="0" rIns="0" bIns="0" rtlCol="0" anchor="ctr"/>
          <a:lstStyle/>
          <a:p>
            <a:pPr marL="342900" lvl="0" indent="-342900" algn="l">
              <a:lnSpc>
                <a:spcPct val="124499"/>
              </a:lnSpc>
              <a:buFontTx/>
              <a:buChar char="-"/>
            </a:pPr>
            <a:r>
              <a:rPr lang="en-US" altLang="ko-KR" sz="2000" b="0" i="0" u="none" strike="noStrike" smtClean="0">
                <a:solidFill>
                  <a:srgbClr val="000000">
                    <a:alpha val="76863"/>
                  </a:srgbClr>
                </a:solidFill>
                <a:latin typeface="나눔스퀘어_ac" panose="020B0600000101010101" pitchFamily="50" charset="-127"/>
                <a:ea typeface="나눔스퀘어_ac" panose="020B0600000101010101" pitchFamily="50" charset="-127"/>
              </a:rPr>
              <a:t>UI/UX Designmer</a:t>
            </a:r>
          </a:p>
          <a:p>
            <a:pPr marL="342900" lvl="0" indent="-342900" algn="l">
              <a:lnSpc>
                <a:spcPct val="124499"/>
              </a:lnSpc>
              <a:buFontTx/>
              <a:buChar char="-"/>
            </a:pPr>
            <a:r>
              <a:rPr lang="en-US" sz="2000" smtClean="0">
                <a:solidFill>
                  <a:srgbClr val="000000">
                    <a:alpha val="76863"/>
                  </a:srgbClr>
                </a:solidFill>
                <a:latin typeface="나눔스퀘어_ac" panose="020B0600000101010101" pitchFamily="50" charset="-127"/>
                <a:ea typeface="나눔스퀘어_ac" panose="020B0600000101010101" pitchFamily="50" charset="-127"/>
              </a:rPr>
              <a:t>FrontEnd Development</a:t>
            </a:r>
            <a:endParaRPr lang="en-US" sz="20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pic>
        <p:nvPicPr>
          <p:cNvPr id="20" name="Picture 20"/>
          <p:cNvPicPr>
            <a:picLocks noChangeAspect="1"/>
          </p:cNvPicPr>
          <p:nvPr/>
        </p:nvPicPr>
        <p:blipFill>
          <a:blip r:embed="rId7"/>
          <a:stretch>
            <a:fillRect/>
          </a:stretch>
        </p:blipFill>
        <p:spPr>
          <a:xfrm>
            <a:off x="9982200" y="4203700"/>
            <a:ext cx="2044700" cy="2044700"/>
          </a:xfrm>
          <a:prstGeom prst="rect">
            <a:avLst/>
          </a:prstGeom>
        </p:spPr>
      </p:pic>
      <p:pic>
        <p:nvPicPr>
          <p:cNvPr id="21" name="Picture 21"/>
          <p:cNvPicPr>
            <a:picLocks noChangeAspect="1"/>
          </p:cNvPicPr>
          <p:nvPr/>
        </p:nvPicPr>
        <p:blipFill>
          <a:blip r:embed="rId10"/>
          <a:stretch>
            <a:fillRect/>
          </a:stretch>
        </p:blipFill>
        <p:spPr>
          <a:xfrm>
            <a:off x="12344400" y="4279900"/>
            <a:ext cx="3149600" cy="533400"/>
          </a:xfrm>
          <a:prstGeom prst="rect">
            <a:avLst/>
          </a:prstGeom>
        </p:spPr>
      </p:pic>
      <p:sp>
        <p:nvSpPr>
          <p:cNvPr id="22" name="TextBox 22"/>
          <p:cNvSpPr txBox="1"/>
          <p:nvPr/>
        </p:nvSpPr>
        <p:spPr>
          <a:xfrm>
            <a:off x="12471400" y="4318000"/>
            <a:ext cx="2895600" cy="444500"/>
          </a:xfrm>
          <a:prstGeom prst="rect">
            <a:avLst/>
          </a:prstGeom>
        </p:spPr>
        <p:txBody>
          <a:bodyPr lIns="0" tIns="0" rIns="0" bIns="0" rtlCol="0" anchor="ctr"/>
          <a:lstStyle/>
          <a:p>
            <a:pPr lvl="0" algn="ctr">
              <a:lnSpc>
                <a:spcPct val="99600"/>
              </a:lnSpc>
            </a:pPr>
            <a:r>
              <a:rPr lang="en-US" altLang="ko-KR" sz="2500" b="1" i="0" u="none" strike="noStrike" smtClean="0">
                <a:solidFill>
                  <a:srgbClr val="000000"/>
                </a:solidFill>
                <a:latin typeface="나눔스퀘어_ac Bold" panose="020B0600000101010101" pitchFamily="50" charset="-127"/>
                <a:ea typeface="나눔스퀘어_ac Bold" panose="020B0600000101010101" pitchFamily="50" charset="-127"/>
              </a:rPr>
              <a:t>Yewon  Chun</a:t>
            </a:r>
            <a:endParaRPr lang="ko-KR" sz="2500" b="1"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3" name="TextBox 23"/>
          <p:cNvSpPr txBox="1"/>
          <p:nvPr/>
        </p:nvSpPr>
        <p:spPr>
          <a:xfrm>
            <a:off x="12344400" y="5080000"/>
            <a:ext cx="4648200" cy="977900"/>
          </a:xfrm>
          <a:prstGeom prst="rect">
            <a:avLst/>
          </a:prstGeom>
        </p:spPr>
        <p:txBody>
          <a:bodyPr lIns="0" tIns="0" rIns="0" bIns="0" rtlCol="0" anchor="ctr"/>
          <a:lstStyle/>
          <a:p>
            <a:pPr marL="342900" lvl="0" indent="-342900" algn="l">
              <a:lnSpc>
                <a:spcPct val="124499"/>
              </a:lnSpc>
              <a:buFontTx/>
              <a:buChar char="-"/>
            </a:pPr>
            <a:r>
              <a:rPr lang="en-US" altLang="ko-KR" sz="2000" b="0" i="0" u="none" strike="noStrike" smtClean="0">
                <a:solidFill>
                  <a:srgbClr val="000000">
                    <a:alpha val="76863"/>
                  </a:srgbClr>
                </a:solidFill>
                <a:latin typeface="나눔스퀘어_ac" panose="020B0600000101010101" pitchFamily="50" charset="-127"/>
                <a:ea typeface="나눔스퀘어_ac" panose="020B0600000101010101" pitchFamily="50" charset="-127"/>
              </a:rPr>
              <a:t>RAG based Model Development</a:t>
            </a:r>
          </a:p>
          <a:p>
            <a:pPr marL="342900" lvl="0" indent="-342900" algn="l">
              <a:lnSpc>
                <a:spcPct val="124499"/>
              </a:lnSpc>
              <a:buFontTx/>
              <a:buChar char="-"/>
            </a:pPr>
            <a:r>
              <a:rPr lang="en-US" sz="2000" smtClean="0">
                <a:solidFill>
                  <a:srgbClr val="000000">
                    <a:alpha val="76863"/>
                  </a:srgbClr>
                </a:solidFill>
                <a:latin typeface="나눔스퀘어_ac" panose="020B0600000101010101" pitchFamily="50" charset="-127"/>
                <a:ea typeface="나눔스퀘어_ac" panose="020B0600000101010101" pitchFamily="50" charset="-127"/>
              </a:rPr>
              <a:t>Documentation</a:t>
            </a:r>
            <a:endParaRPr lang="en-US" sz="20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pic>
        <p:nvPicPr>
          <p:cNvPr id="24" name="Picture 24"/>
          <p:cNvPicPr>
            <a:picLocks noChangeAspect="1"/>
          </p:cNvPicPr>
          <p:nvPr/>
        </p:nvPicPr>
        <p:blipFill>
          <a:blip r:embed="rId7"/>
          <a:stretch>
            <a:fillRect/>
          </a:stretch>
        </p:blipFill>
        <p:spPr>
          <a:xfrm>
            <a:off x="9982200" y="7327900"/>
            <a:ext cx="2044700" cy="2044700"/>
          </a:xfrm>
          <a:prstGeom prst="rect">
            <a:avLst/>
          </a:prstGeom>
        </p:spPr>
      </p:pic>
      <p:pic>
        <p:nvPicPr>
          <p:cNvPr id="25" name="Picture 25"/>
          <p:cNvPicPr>
            <a:picLocks noChangeAspect="1"/>
          </p:cNvPicPr>
          <p:nvPr/>
        </p:nvPicPr>
        <p:blipFill>
          <a:blip r:embed="rId8"/>
          <a:stretch>
            <a:fillRect/>
          </a:stretch>
        </p:blipFill>
        <p:spPr>
          <a:xfrm>
            <a:off x="12344400" y="7404100"/>
            <a:ext cx="3149600" cy="533400"/>
          </a:xfrm>
          <a:prstGeom prst="rect">
            <a:avLst/>
          </a:prstGeom>
        </p:spPr>
      </p:pic>
      <p:pic>
        <p:nvPicPr>
          <p:cNvPr id="26" name="Picture 26"/>
          <p:cNvPicPr>
            <a:picLocks noChangeAspect="1"/>
          </p:cNvPicPr>
          <p:nvPr/>
        </p:nvPicPr>
        <p:blipFill>
          <a:blip r:embed="rId11"/>
          <a:stretch>
            <a:fillRect/>
          </a:stretch>
        </p:blipFill>
        <p:spPr>
          <a:xfrm>
            <a:off x="1968500" y="4711700"/>
            <a:ext cx="939800" cy="939800"/>
          </a:xfrm>
          <a:prstGeom prst="rect">
            <a:avLst/>
          </a:prstGeom>
        </p:spPr>
      </p:pic>
      <p:pic>
        <p:nvPicPr>
          <p:cNvPr id="29" name="Picture 29"/>
          <p:cNvPicPr>
            <a:picLocks noChangeAspect="1"/>
          </p:cNvPicPr>
          <p:nvPr/>
        </p:nvPicPr>
        <p:blipFill>
          <a:blip r:embed="rId12"/>
          <a:stretch>
            <a:fillRect/>
          </a:stretch>
        </p:blipFill>
        <p:spPr>
          <a:xfrm>
            <a:off x="10617200" y="7962900"/>
            <a:ext cx="749300" cy="762000"/>
          </a:xfrm>
          <a:prstGeom prst="rect">
            <a:avLst/>
          </a:prstGeom>
        </p:spPr>
      </p:pic>
      <p:sp>
        <p:nvSpPr>
          <p:cNvPr id="30" name="TextBox 30"/>
          <p:cNvSpPr txBox="1"/>
          <p:nvPr/>
        </p:nvSpPr>
        <p:spPr>
          <a:xfrm>
            <a:off x="12471400" y="7442200"/>
            <a:ext cx="2895600" cy="444500"/>
          </a:xfrm>
          <a:prstGeom prst="rect">
            <a:avLst/>
          </a:prstGeom>
        </p:spPr>
        <p:txBody>
          <a:bodyPr lIns="0" tIns="0" rIns="0" bIns="0" rtlCol="0" anchor="ctr"/>
          <a:lstStyle/>
          <a:p>
            <a:pPr lvl="0" algn="ctr">
              <a:lnSpc>
                <a:spcPct val="99600"/>
              </a:lnSpc>
            </a:pPr>
            <a:r>
              <a:rPr lang="en-US" altLang="ko-KR" sz="2500" b="1" i="0" u="none" strike="noStrike" smtClean="0">
                <a:solidFill>
                  <a:srgbClr val="000000"/>
                </a:solidFill>
                <a:latin typeface="나눔스퀘어_ac Bold" panose="020B0600000101010101" pitchFamily="50" charset="-127"/>
                <a:ea typeface="나눔스퀘어_ac Bold" panose="020B0600000101010101" pitchFamily="50" charset="-127"/>
              </a:rPr>
              <a:t>Jorge Alcorta</a:t>
            </a:r>
            <a:endParaRPr lang="ko-KR" sz="2500" b="1"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1" name="TextBox 31"/>
          <p:cNvSpPr txBox="1"/>
          <p:nvPr/>
        </p:nvSpPr>
        <p:spPr>
          <a:xfrm>
            <a:off x="12344400" y="8204200"/>
            <a:ext cx="4648200" cy="977900"/>
          </a:xfrm>
          <a:prstGeom prst="rect">
            <a:avLst/>
          </a:prstGeom>
        </p:spPr>
        <p:txBody>
          <a:bodyPr lIns="0" tIns="0" rIns="0" bIns="0" rtlCol="0" anchor="ctr"/>
          <a:lstStyle/>
          <a:p>
            <a:pPr marL="342900" lvl="0" indent="-342900" algn="l">
              <a:lnSpc>
                <a:spcPct val="124499"/>
              </a:lnSpc>
              <a:buFontTx/>
              <a:buChar char="-"/>
            </a:pPr>
            <a:r>
              <a:rPr lang="en-US" altLang="ko-KR" sz="2000" b="0" i="0" u="none" strike="noStrike" smtClean="0">
                <a:solidFill>
                  <a:srgbClr val="000000">
                    <a:alpha val="76863"/>
                  </a:srgbClr>
                </a:solidFill>
                <a:latin typeface="나눔스퀘어_ac" panose="020B0600000101010101" pitchFamily="50" charset="-127"/>
                <a:ea typeface="나눔스퀘어_ac" panose="020B0600000101010101" pitchFamily="50" charset="-127"/>
              </a:rPr>
              <a:t>RAG based Model Development</a:t>
            </a:r>
          </a:p>
          <a:p>
            <a:pPr marL="342900" lvl="0" indent="-342900" algn="l">
              <a:lnSpc>
                <a:spcPct val="124499"/>
              </a:lnSpc>
              <a:buFontTx/>
              <a:buChar char="-"/>
            </a:pPr>
            <a:r>
              <a:rPr lang="en-US" sz="2000" smtClean="0">
                <a:solidFill>
                  <a:srgbClr val="000000">
                    <a:alpha val="76863"/>
                  </a:srgbClr>
                </a:solidFill>
                <a:latin typeface="나눔스퀘어_ac" panose="020B0600000101010101" pitchFamily="50" charset="-127"/>
                <a:ea typeface="나눔스퀘어_ac" panose="020B0600000101010101" pitchFamily="50" charset="-127"/>
              </a:rPr>
              <a:t>Presentation</a:t>
            </a:r>
            <a:endParaRPr lang="en-US" sz="20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pic>
        <p:nvPicPr>
          <p:cNvPr id="32" name="Picture 32"/>
          <p:cNvPicPr>
            <a:picLocks noChangeAspect="1"/>
          </p:cNvPicPr>
          <p:nvPr/>
        </p:nvPicPr>
        <p:blipFill>
          <a:blip r:embed="rId13"/>
          <a:stretch>
            <a:fillRect/>
          </a:stretch>
        </p:blipFill>
        <p:spPr>
          <a:xfrm>
            <a:off x="571500" y="533400"/>
            <a:ext cx="17132300" cy="673100"/>
          </a:xfrm>
          <a:prstGeom prst="rect">
            <a:avLst/>
          </a:prstGeom>
        </p:spPr>
      </p:pic>
      <p:sp>
        <p:nvSpPr>
          <p:cNvPr id="33" name="TextBox 33"/>
          <p:cNvSpPr txBox="1"/>
          <p:nvPr/>
        </p:nvSpPr>
        <p:spPr>
          <a:xfrm>
            <a:off x="1371600" y="698500"/>
            <a:ext cx="1536700" cy="254000"/>
          </a:xfrm>
          <a:prstGeom prst="rect">
            <a:avLst/>
          </a:prstGeom>
        </p:spPr>
        <p:txBody>
          <a:bodyPr lIns="0" tIns="0" rIns="0" bIns="0" rtlCol="0" anchor="ctr"/>
          <a:lstStyle/>
          <a:p>
            <a:pPr lvl="0" algn="r">
              <a:lnSpc>
                <a:spcPct val="99600"/>
              </a:lnSpc>
            </a:pPr>
            <a:endParaRPr lang="en-US" sz="1400" b="0" i="0" u="none" strike="noStrike" spc="100">
              <a:solidFill>
                <a:srgbClr val="FFFFFF"/>
              </a:solidFill>
              <a:latin typeface="나눔스퀘어_ac Bold" panose="020B0600000101010101" pitchFamily="50" charset="-127"/>
            </a:endParaRPr>
          </a:p>
        </p:txBody>
      </p:sp>
      <p:pic>
        <p:nvPicPr>
          <p:cNvPr id="34" name="Picture 27"/>
          <p:cNvPicPr>
            <a:picLocks noChangeAspect="1"/>
          </p:cNvPicPr>
          <p:nvPr/>
        </p:nvPicPr>
        <p:blipFill>
          <a:blip r:embed="rId14"/>
          <a:stretch>
            <a:fillRect/>
          </a:stretch>
        </p:blipFill>
        <p:spPr>
          <a:xfrm>
            <a:off x="1822450" y="7804150"/>
            <a:ext cx="1066800" cy="1066800"/>
          </a:xfrm>
          <a:prstGeom prst="rect">
            <a:avLst/>
          </a:prstGeom>
        </p:spPr>
      </p:pic>
      <p:pic>
        <p:nvPicPr>
          <p:cNvPr id="35" name="Picture 28"/>
          <p:cNvPicPr>
            <a:picLocks noChangeAspect="1"/>
          </p:cNvPicPr>
          <p:nvPr/>
        </p:nvPicPr>
        <p:blipFill>
          <a:blip r:embed="rId15"/>
          <a:stretch>
            <a:fillRect/>
          </a:stretch>
        </p:blipFill>
        <p:spPr>
          <a:xfrm>
            <a:off x="10426700" y="4657867"/>
            <a:ext cx="1130300" cy="1130300"/>
          </a:xfrm>
          <a:prstGeom prst="rect">
            <a:avLst/>
          </a:prstGeom>
        </p:spPr>
      </p:pic>
    </p:spTree>
    <p:extLst>
      <p:ext uri="{BB962C8B-B14F-4D97-AF65-F5344CB8AC3E}">
        <p14:creationId xmlns:p14="http://schemas.microsoft.com/office/powerpoint/2010/main" val="40221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aphicFrame>
        <p:nvGraphicFramePr>
          <p:cNvPr id="29" name="표 28"/>
          <p:cNvGraphicFramePr>
            <a:graphicFrameLocks noGrp="1"/>
          </p:cNvGraphicFramePr>
          <p:nvPr>
            <p:extLst>
              <p:ext uri="{D42A27DB-BD31-4B8C-83A1-F6EECF244321}">
                <p14:modId xmlns:p14="http://schemas.microsoft.com/office/powerpoint/2010/main" val="3075559644"/>
              </p:ext>
            </p:extLst>
          </p:nvPr>
        </p:nvGraphicFramePr>
        <p:xfrm>
          <a:off x="2352047" y="3483329"/>
          <a:ext cx="13583906" cy="6017136"/>
        </p:xfrm>
        <a:graphic>
          <a:graphicData uri="http://schemas.openxmlformats.org/drawingml/2006/table">
            <a:tbl>
              <a:tblPr firstRow="1" bandRow="1">
                <a:tableStyleId>{5C22544A-7EE6-4342-B048-85BDC9FD1C3A}</a:tableStyleId>
              </a:tblPr>
              <a:tblGrid>
                <a:gridCol w="2726657"/>
                <a:gridCol w="1206361"/>
                <a:gridCol w="1206361"/>
                <a:gridCol w="1206361"/>
                <a:gridCol w="1206361"/>
                <a:gridCol w="1206361"/>
                <a:gridCol w="1206361"/>
                <a:gridCol w="1206361"/>
                <a:gridCol w="1206361"/>
                <a:gridCol w="1206361"/>
              </a:tblGrid>
              <a:tr h="533104">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700" smtClean="0">
                          <a:solidFill>
                            <a:schemeClr val="tx1"/>
                          </a:solidFill>
                          <a:latin typeface="나눔스퀘어_ac Bold" panose="020B0600000101010101" pitchFamily="50" charset="-127"/>
                          <a:ea typeface="나눔스퀘어_ac Bold" panose="020B0600000101010101" pitchFamily="50" charset="-127"/>
                        </a:rPr>
                        <a:t>Week5</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smtClean="0">
                          <a:solidFill>
                            <a:schemeClr val="tx1"/>
                          </a:solidFill>
                          <a:latin typeface="나눔스퀘어_ac Bold" panose="020B0600000101010101" pitchFamily="50" charset="-127"/>
                          <a:ea typeface="나눔스퀘어_ac Bold" panose="020B0600000101010101" pitchFamily="50" charset="-127"/>
                        </a:rPr>
                        <a:t>Week6</a:t>
                      </a:r>
                      <a:endParaRPr lang="ko-KR" altLang="en-US"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smtClean="0">
                          <a:solidFill>
                            <a:schemeClr val="tx1"/>
                          </a:solidFill>
                          <a:latin typeface="나눔스퀘어_ac Bold" panose="020B0600000101010101" pitchFamily="50" charset="-127"/>
                          <a:ea typeface="나눔스퀘어_ac Bold" panose="020B0600000101010101" pitchFamily="50" charset="-127"/>
                        </a:rPr>
                        <a:t>Week7</a:t>
                      </a:r>
                      <a:endParaRPr lang="ko-KR" altLang="en-US"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smtClean="0">
                          <a:solidFill>
                            <a:schemeClr val="tx1"/>
                          </a:solidFill>
                          <a:latin typeface="나눔스퀘어_ac Bold" panose="020B0600000101010101" pitchFamily="50" charset="-127"/>
                          <a:ea typeface="나눔스퀘어_ac Bold" panose="020B0600000101010101" pitchFamily="50" charset="-127"/>
                        </a:rPr>
                        <a:t>Week8</a:t>
                      </a:r>
                      <a:endParaRPr lang="ko-KR" altLang="en-US"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smtClean="0">
                          <a:solidFill>
                            <a:schemeClr val="tx1"/>
                          </a:solidFill>
                          <a:latin typeface="나눔스퀘어_ac Bold" panose="020B0600000101010101" pitchFamily="50" charset="-127"/>
                          <a:ea typeface="나눔스퀘어_ac Bold" panose="020B0600000101010101" pitchFamily="50" charset="-127"/>
                        </a:rPr>
                        <a:t>Week9</a:t>
                      </a:r>
                      <a:endParaRPr lang="ko-KR" altLang="en-US"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smtClean="0">
                          <a:solidFill>
                            <a:schemeClr val="tx1"/>
                          </a:solidFill>
                          <a:latin typeface="나눔스퀘어_ac Bold" panose="020B0600000101010101" pitchFamily="50" charset="-127"/>
                          <a:ea typeface="나눔스퀘어_ac Bold" panose="020B0600000101010101" pitchFamily="50" charset="-127"/>
                        </a:rPr>
                        <a:t>Week10</a:t>
                      </a:r>
                      <a:endParaRPr lang="ko-KR" altLang="en-US"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smtClean="0">
                          <a:solidFill>
                            <a:schemeClr val="tx1"/>
                          </a:solidFill>
                          <a:latin typeface="나눔스퀘어_ac Bold" panose="020B0600000101010101" pitchFamily="50" charset="-127"/>
                          <a:ea typeface="나눔스퀘어_ac Bold" panose="020B0600000101010101" pitchFamily="50" charset="-127"/>
                        </a:rPr>
                        <a:t>Week11</a:t>
                      </a:r>
                      <a:endParaRPr lang="ko-KR" altLang="en-US"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smtClean="0">
                          <a:solidFill>
                            <a:schemeClr val="tx1"/>
                          </a:solidFill>
                          <a:latin typeface="나눔스퀘어_ac Bold" panose="020B0600000101010101" pitchFamily="50" charset="-127"/>
                          <a:ea typeface="나눔스퀘어_ac Bold" panose="020B0600000101010101" pitchFamily="50" charset="-127"/>
                        </a:rPr>
                        <a:t>Week12</a:t>
                      </a:r>
                      <a:endParaRPr lang="ko-KR" altLang="en-US"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smtClean="0">
                          <a:solidFill>
                            <a:schemeClr val="tx1"/>
                          </a:solidFill>
                          <a:latin typeface="나눔스퀘어_ac Bold" panose="020B0600000101010101" pitchFamily="50" charset="-127"/>
                          <a:ea typeface="나눔스퀘어_ac Bold" panose="020B0600000101010101" pitchFamily="50" charset="-127"/>
                        </a:rPr>
                        <a:t>Week13</a:t>
                      </a:r>
                      <a:endParaRPr lang="ko-KR" altLang="en-US"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533104">
                <a:tc>
                  <a:txBody>
                    <a:bodyPr/>
                    <a:lstStyle/>
                    <a:p>
                      <a:pPr algn="ctr" latinLnBrk="1"/>
                      <a:r>
                        <a:rPr lang="en-US" altLang="ko-KR" sz="1700" smtClean="0">
                          <a:solidFill>
                            <a:schemeClr val="tx1"/>
                          </a:solidFill>
                          <a:latin typeface="나눔스퀘어_ac Bold" panose="020B0600000101010101" pitchFamily="50" charset="-127"/>
                          <a:ea typeface="나눔스퀘어_ac Bold" panose="020B0600000101010101" pitchFamily="50" charset="-127"/>
                        </a:rPr>
                        <a:t>Langchain &amp; RAG </a:t>
                      </a:r>
                      <a:r>
                        <a:rPr lang="en-US" altLang="ko-KR" sz="1700" smtClean="0">
                          <a:solidFill>
                            <a:schemeClr val="tx1"/>
                          </a:solidFill>
                          <a:latin typeface="나눔스퀘어_ac Bold" panose="020B0600000101010101" pitchFamily="50" charset="-127"/>
                          <a:ea typeface="나눔스퀘어_ac Bold" panose="020B0600000101010101" pitchFamily="50" charset="-127"/>
                        </a:rPr>
                        <a:t>Study</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3FF78"/>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3FF78"/>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3FF78"/>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3104">
                <a:tc>
                  <a:txBody>
                    <a:bodyPr/>
                    <a:lstStyle/>
                    <a:p>
                      <a:pPr algn="ctr" latinLnBrk="1"/>
                      <a:r>
                        <a:rPr lang="en-US" altLang="ko-KR" sz="1700" smtClean="0">
                          <a:solidFill>
                            <a:schemeClr val="tx1"/>
                          </a:solidFill>
                          <a:latin typeface="나눔스퀘어_ac Bold" panose="020B0600000101010101" pitchFamily="50" charset="-127"/>
                          <a:ea typeface="나눔스퀘어_ac Bold" panose="020B0600000101010101" pitchFamily="50" charset="-127"/>
                        </a:rPr>
                        <a:t>AI Structure Design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4A"/>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4A"/>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2819">
                <a:tc>
                  <a:txBody>
                    <a:bodyPr/>
                    <a:lstStyle/>
                    <a:p>
                      <a:pPr algn="ctr" latinLnBrk="1"/>
                      <a:r>
                        <a:rPr lang="en-US" altLang="ko-KR" sz="1700" smtClean="0">
                          <a:solidFill>
                            <a:schemeClr val="tx1"/>
                          </a:solidFill>
                          <a:latin typeface="나눔스퀘어_ac Bold" panose="020B0600000101010101" pitchFamily="50" charset="-127"/>
                          <a:ea typeface="나눔스퀘어_ac Bold" panose="020B0600000101010101" pitchFamily="50" charset="-127"/>
                        </a:rPr>
                        <a:t>AI</a:t>
                      </a:r>
                      <a:r>
                        <a:rPr lang="ko-KR" altLang="en-US" sz="1700" baseline="0" smtClean="0">
                          <a:solidFill>
                            <a:schemeClr val="tx1"/>
                          </a:solidFill>
                          <a:latin typeface="나눔스퀘어_ac Bold" panose="020B0600000101010101" pitchFamily="50" charset="-127"/>
                          <a:ea typeface="나눔스퀘어_ac Bold" panose="020B0600000101010101" pitchFamily="50" charset="-127"/>
                        </a:rPr>
                        <a:t> </a:t>
                      </a:r>
                      <a:r>
                        <a:rPr lang="en-US" altLang="ko-KR" sz="1700" baseline="0" smtClean="0">
                          <a:solidFill>
                            <a:schemeClr val="tx1"/>
                          </a:solidFill>
                          <a:latin typeface="나눔스퀘어_ac Bold" panose="020B0600000101010101" pitchFamily="50" charset="-127"/>
                          <a:ea typeface="나눔스퀘어_ac Bold" panose="020B0600000101010101" pitchFamily="50" charset="-127"/>
                        </a:rPr>
                        <a:t>Architecture Development</a:t>
                      </a:r>
                      <a:endParaRPr lang="en-US" altLang="ko-KR"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4A"/>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4A"/>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104">
                <a:tc>
                  <a:txBody>
                    <a:bodyPr/>
                    <a:lstStyle/>
                    <a:p>
                      <a:pPr algn="ctr" latinLnBrk="1"/>
                      <a:r>
                        <a:rPr lang="en-US" altLang="ko-KR" sz="1700" smtClean="0">
                          <a:solidFill>
                            <a:schemeClr val="tx1"/>
                          </a:solidFill>
                          <a:latin typeface="나눔스퀘어_ac Bold" panose="020B0600000101010101" pitchFamily="50" charset="-127"/>
                          <a:ea typeface="나눔스퀘어_ac Bold" panose="020B0600000101010101" pitchFamily="50" charset="-127"/>
                        </a:rPr>
                        <a:t>Database Design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104">
                <a:tc>
                  <a:txBody>
                    <a:bodyPr/>
                    <a:lstStyle/>
                    <a:p>
                      <a:pPr algn="ctr" latinLnBrk="1"/>
                      <a:r>
                        <a:rPr lang="en-US" altLang="ko-KR" sz="1700" smtClean="0">
                          <a:solidFill>
                            <a:schemeClr val="tx1"/>
                          </a:solidFill>
                          <a:latin typeface="나눔스퀘어_ac Bold" panose="020B0600000101010101" pitchFamily="50" charset="-127"/>
                          <a:ea typeface="나눔스퀘어_ac Bold" panose="020B0600000101010101" pitchFamily="50" charset="-127"/>
                        </a:rPr>
                        <a:t>API Specification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104">
                <a:tc>
                  <a:txBody>
                    <a:bodyPr/>
                    <a:lstStyle/>
                    <a:p>
                      <a:pPr algn="ctr" latinLnBrk="1"/>
                      <a:r>
                        <a:rPr lang="en-US" altLang="ko-KR" sz="1700" smtClean="0">
                          <a:solidFill>
                            <a:schemeClr val="tx1"/>
                          </a:solidFill>
                          <a:latin typeface="나눔스퀘어_ac Bold" panose="020B0600000101010101" pitchFamily="50" charset="-127"/>
                          <a:ea typeface="나눔스퀘어_ac Bold" panose="020B0600000101010101" pitchFamily="50" charset="-127"/>
                        </a:rPr>
                        <a:t>API Integration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104">
                <a:tc>
                  <a:txBody>
                    <a:bodyPr/>
                    <a:lstStyle/>
                    <a:p>
                      <a:pPr algn="ctr" latinLnBrk="1"/>
                      <a:r>
                        <a:rPr lang="en-US" altLang="ko-KR" sz="1700" smtClean="0">
                          <a:solidFill>
                            <a:schemeClr val="tx1"/>
                          </a:solidFill>
                          <a:latin typeface="나눔스퀘어_ac Bold" panose="020B0600000101010101" pitchFamily="50" charset="-127"/>
                          <a:ea typeface="나눔스퀘어_ac Bold" panose="020B0600000101010101" pitchFamily="50" charset="-127"/>
                        </a:rPr>
                        <a:t>API</a:t>
                      </a:r>
                      <a:r>
                        <a:rPr lang="en-US" altLang="ko-KR" sz="1700" baseline="0" smtClean="0">
                          <a:solidFill>
                            <a:schemeClr val="tx1"/>
                          </a:solidFill>
                          <a:latin typeface="나눔스퀘어_ac Bold" panose="020B0600000101010101" pitchFamily="50" charset="-127"/>
                          <a:ea typeface="나눔스퀘어_ac Bold" panose="020B0600000101010101" pitchFamily="50" charset="-127"/>
                        </a:rPr>
                        <a:t> Implementation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700" smtClean="0">
                          <a:solidFill>
                            <a:schemeClr val="tx1"/>
                          </a:solidFill>
                          <a:latin typeface="나눔스퀘어_ac Bold" panose="020B0600000101010101" pitchFamily="50" charset="-127"/>
                          <a:ea typeface="나눔스퀘어_ac Bold" panose="020B0600000101010101" pitchFamily="50" charset="-127"/>
                        </a:rPr>
                        <a:t>UI/UX</a:t>
                      </a:r>
                      <a:r>
                        <a:rPr lang="en-US" altLang="ko-KR" sz="1700" baseline="0" smtClean="0">
                          <a:solidFill>
                            <a:schemeClr val="tx1"/>
                          </a:solidFill>
                          <a:latin typeface="나눔스퀘어_ac Bold" panose="020B0600000101010101" pitchFamily="50" charset="-127"/>
                          <a:ea typeface="나눔스퀘어_ac Bold" panose="020B0600000101010101" pitchFamily="50" charset="-127"/>
                        </a:rPr>
                        <a:t> Design</a:t>
                      </a:r>
                      <a:endParaRPr lang="ko-KR" altLang="en-US" sz="1700" smtClean="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CCF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CCF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2819">
                <a:tc>
                  <a:txBody>
                    <a:bodyPr/>
                    <a:lstStyle/>
                    <a:p>
                      <a:pPr algn="ctr"/>
                      <a:r>
                        <a:rPr lang="en-US" altLang="ko-KR" sz="1700" smtClean="0">
                          <a:latin typeface="나눔스퀘어_ac Bold" panose="020B0600000101010101" pitchFamily="50" charset="-127"/>
                          <a:ea typeface="나눔스퀘어_ac Bold" panose="020B0600000101010101" pitchFamily="50" charset="-127"/>
                        </a:rPr>
                        <a:t>FrontEnd Implementation</a:t>
                      </a:r>
                      <a:endParaRPr lang="ko-KR" altLang="en-US" sz="1700">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CCF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CCF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104">
                <a:tc>
                  <a:txBody>
                    <a:bodyPr/>
                    <a:lstStyle/>
                    <a:p>
                      <a:pPr algn="ctr" latinLnBrk="1"/>
                      <a:r>
                        <a:rPr lang="en-US" altLang="ko-KR" sz="1700" smtClean="0">
                          <a:solidFill>
                            <a:schemeClr val="tx1"/>
                          </a:solidFill>
                          <a:latin typeface="나눔스퀘어_ac Bold" panose="020B0600000101010101" pitchFamily="50" charset="-127"/>
                          <a:ea typeface="나눔스퀘어_ac Bold" panose="020B0600000101010101" pitchFamily="50" charset="-127"/>
                        </a:rPr>
                        <a:t>Integration Testing</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r>
            </a:tbl>
          </a:graphicData>
        </a:graphic>
      </p:graphicFrame>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Working Progress</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Langchain &amp; RAG Study</a:t>
            </a:r>
            <a:r>
              <a:rPr lang="en-US" altLang="ko-KR" sz="3600" smtClean="0">
                <a:latin typeface="나눔스퀘어_ac" panose="020B0600000101010101" pitchFamily="50" charset="-127"/>
                <a:ea typeface="나눔스퀘어_ac" panose="020B0600000101010101" pitchFamily="50" charset="-127"/>
              </a:rPr>
              <a:t> </a:t>
            </a:r>
            <a:endParaRPr lang="ko-KR" altLang="en-US" sz="3600">
              <a:latin typeface="나눔스퀘어_ac" panose="020B0600000101010101" pitchFamily="50" charset="-127"/>
              <a:ea typeface="나눔스퀘어_ac" panose="020B0600000101010101" pitchFamily="50" charset="-127"/>
            </a:endParaRPr>
          </a:p>
        </p:txBody>
      </p:sp>
      <p:grpSp>
        <p:nvGrpSpPr>
          <p:cNvPr id="31" name="그룹 30"/>
          <p:cNvGrpSpPr/>
          <p:nvPr/>
        </p:nvGrpSpPr>
        <p:grpSpPr>
          <a:xfrm>
            <a:off x="2389875" y="3790950"/>
            <a:ext cx="774700" cy="774700"/>
            <a:chOff x="2222500" y="4305300"/>
            <a:chExt cx="774700" cy="774700"/>
          </a:xfrm>
        </p:grpSpPr>
        <p:pic>
          <p:nvPicPr>
            <p:cNvPr id="32" name="Picture 7"/>
            <p:cNvPicPr>
              <a:picLocks noChangeAspect="1"/>
            </p:cNvPicPr>
            <p:nvPr/>
          </p:nvPicPr>
          <p:blipFill>
            <a:blip r:embed="rId7"/>
            <a:stretch>
              <a:fillRect/>
            </a:stretch>
          </p:blipFill>
          <p:spPr>
            <a:xfrm>
              <a:off x="2222500" y="4305300"/>
              <a:ext cx="774700" cy="774700"/>
            </a:xfrm>
            <a:prstGeom prst="rect">
              <a:avLst/>
            </a:prstGeom>
          </p:spPr>
        </p:pic>
        <p:sp>
          <p:nvSpPr>
            <p:cNvPr id="33"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01</a:t>
              </a:r>
              <a:endParaRPr lang="en-US" sz="2400" i="0" u="none" strike="noStrike">
                <a:solidFill>
                  <a:srgbClr val="000000"/>
                </a:solidFill>
                <a:latin typeface="나눔스퀘어_ac" panose="020B0600000101010101" pitchFamily="50" charset="-127"/>
              </a:endParaRPr>
            </a:p>
          </p:txBody>
        </p:sp>
      </p:grpSp>
      <p:pic>
        <p:nvPicPr>
          <p:cNvPr id="4" name="그림 3"/>
          <p:cNvPicPr>
            <a:picLocks noChangeAspect="1"/>
          </p:cNvPicPr>
          <p:nvPr/>
        </p:nvPicPr>
        <p:blipFill>
          <a:blip r:embed="rId8"/>
          <a:stretch>
            <a:fillRect/>
          </a:stretch>
        </p:blipFill>
        <p:spPr>
          <a:xfrm>
            <a:off x="9461500" y="5215804"/>
            <a:ext cx="6858000" cy="3442905"/>
          </a:xfrm>
          <a:prstGeom prst="rect">
            <a:avLst/>
          </a:prstGeom>
          <a:ln>
            <a:noFill/>
          </a:ln>
          <a:effectLst>
            <a:outerShdw blurRad="355600" dist="38100" dir="3000000" sx="102000" sy="102000" algn="tl" rotWithShape="0">
              <a:prstClr val="black">
                <a:alpha val="23000"/>
              </a:prstClr>
            </a:outerShdw>
          </a:effectLst>
        </p:spPr>
      </p:pic>
      <p:pic>
        <p:nvPicPr>
          <p:cNvPr id="10242" name="Picture 2" descr="パソコンのマニュアルを読む女性のイラスト | かわいいフリー素材集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9400" y="6960117"/>
            <a:ext cx="2990398" cy="279602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5334250" y="6937257"/>
            <a:ext cx="1125757" cy="461665"/>
          </a:xfrm>
          <a:prstGeom prst="rect">
            <a:avLst/>
          </a:prstGeom>
          <a:solidFill>
            <a:schemeClr val="bg1">
              <a:lumMod val="50000"/>
            </a:schemeClr>
          </a:solidFill>
          <a:ln>
            <a:noFill/>
          </a:ln>
        </p:spPr>
        <p:txBody>
          <a:bodyPr wrap="none" rtlCol="0">
            <a:spAutoFit/>
          </a:bodyPr>
          <a:lstStyle/>
          <a:p>
            <a:r>
              <a:rPr lang="en-US" altLang="ko-KR" sz="2400" smtClean="0">
                <a:solidFill>
                  <a:schemeClr val="bg1"/>
                </a:solidFill>
                <a:latin typeface="나눔스퀘어_ac Bold" panose="020B0600000101010101" pitchFamily="50" charset="-127"/>
                <a:ea typeface="나눔스퀘어_ac Bold" panose="020B0600000101010101" pitchFamily="50" charset="-127"/>
              </a:rPr>
              <a:t>Yewon</a:t>
            </a:r>
            <a:endParaRPr lang="ko-KR" altLang="en-US" sz="2400">
              <a:solidFill>
                <a:schemeClr val="bg1"/>
              </a:solidFill>
              <a:latin typeface="나눔스퀘어_ac Bold" panose="020B0600000101010101" pitchFamily="50" charset="-127"/>
              <a:ea typeface="나눔스퀘어_ac Bold" panose="020B0600000101010101" pitchFamily="50" charset="-127"/>
            </a:endParaRPr>
          </a:p>
        </p:txBody>
      </p:sp>
      <p:sp>
        <p:nvSpPr>
          <p:cNvPr id="5" name="직사각형 4"/>
          <p:cNvSpPr/>
          <p:nvPr/>
        </p:nvSpPr>
        <p:spPr>
          <a:xfrm>
            <a:off x="1305276" y="4867185"/>
            <a:ext cx="7772400" cy="1200329"/>
          </a:xfrm>
          <a:prstGeom prst="rect">
            <a:avLst/>
          </a:prstGeom>
        </p:spPr>
        <p:txBody>
          <a:bodyPr wrap="square">
            <a:spAutoFit/>
          </a:bodyPr>
          <a:lstStyle/>
          <a:p>
            <a:pPr>
              <a:lnSpc>
                <a:spcPct val="150000"/>
              </a:lnSpc>
            </a:pPr>
            <a:r>
              <a:rPr lang="ko-KR" altLang="en-US" sz="2400">
                <a:latin typeface="나눔스퀘어_ac" panose="020B0600000101010101" pitchFamily="50" charset="-127"/>
                <a:ea typeface="나눔스퀘어_ac" panose="020B0600000101010101" pitchFamily="50" charset="-127"/>
              </a:rPr>
              <a:t>Before </a:t>
            </a:r>
            <a:r>
              <a:rPr lang="ko-KR" altLang="en-US" sz="2400" smtClean="0">
                <a:latin typeface="나눔스퀘어_ac" panose="020B0600000101010101" pitchFamily="50" charset="-127"/>
                <a:ea typeface="나눔스퀘어_ac" panose="020B0600000101010101" pitchFamily="50" charset="-127"/>
              </a:rPr>
              <a:t>participat</a:t>
            </a:r>
            <a:r>
              <a:rPr lang="en-US" altLang="ko-KR" sz="2400" smtClean="0">
                <a:latin typeface="나눔스퀘어_ac" panose="020B0600000101010101" pitchFamily="50" charset="-127"/>
                <a:ea typeface="나눔스퀘어_ac" panose="020B0600000101010101" pitchFamily="50" charset="-127"/>
              </a:rPr>
              <a:t>ing</a:t>
            </a:r>
            <a:r>
              <a:rPr lang="ko-KR" altLang="en-US" sz="2400" smtClean="0">
                <a:latin typeface="나눔스퀘어_ac" panose="020B0600000101010101" pitchFamily="50" charset="-127"/>
                <a:ea typeface="나눔스퀘어_ac" panose="020B0600000101010101" pitchFamily="50" charset="-127"/>
              </a:rPr>
              <a:t> </a:t>
            </a:r>
            <a:r>
              <a:rPr lang="ko-KR" altLang="en-US" sz="2400">
                <a:latin typeface="나눔스퀘어_ac" panose="020B0600000101010101" pitchFamily="50" charset="-127"/>
                <a:ea typeface="나눔스퀘어_ac" panose="020B0600000101010101" pitchFamily="50" charset="-127"/>
              </a:rPr>
              <a:t>in the development of </a:t>
            </a:r>
            <a:r>
              <a:rPr lang="ko-KR" altLang="en-US" sz="2400">
                <a:latin typeface="나눔스퀘어_ac" panose="020B0600000101010101" pitchFamily="50" charset="-127"/>
                <a:ea typeface="나눔스퀘어_ac" panose="020B0600000101010101" pitchFamily="50" charset="-127"/>
              </a:rPr>
              <a:t>the </a:t>
            </a:r>
            <a:r>
              <a:rPr lang="ko-KR" altLang="en-US" sz="2400" smtClean="0">
                <a:latin typeface="나눔스퀘어_ac" panose="020B0600000101010101" pitchFamily="50" charset="-127"/>
                <a:ea typeface="나눔스퀘어_ac" panose="020B0600000101010101" pitchFamily="50" charset="-127"/>
              </a:rPr>
              <a:t>model,</a:t>
            </a:r>
            <a:endParaRPr lang="en-US" altLang="ko-KR" sz="2400" smtClean="0">
              <a:latin typeface="나눔스퀘어_ac" panose="020B0600000101010101" pitchFamily="50" charset="-127"/>
              <a:ea typeface="나눔스퀘어_ac" panose="020B0600000101010101" pitchFamily="50" charset="-127"/>
            </a:endParaRPr>
          </a:p>
          <a:p>
            <a:pPr>
              <a:lnSpc>
                <a:spcPct val="150000"/>
              </a:lnSpc>
            </a:pPr>
            <a:r>
              <a:rPr lang="en-US" altLang="ko-KR" sz="2400" smtClean="0">
                <a:latin typeface="나눔스퀘어_ac" panose="020B0600000101010101" pitchFamily="50" charset="-127"/>
                <a:ea typeface="나눔스퀘어_ac" panose="020B0600000101010101" pitchFamily="50" charset="-127"/>
              </a:rPr>
              <a:t>Study some basic knowledges about Langchain &amp; RAG</a:t>
            </a:r>
            <a:endParaRPr lang="ko-KR" altLang="en-US" sz="2400">
              <a:latin typeface="나눔스퀘어_ac" panose="020B0600000101010101" pitchFamily="50" charset="-127"/>
              <a:ea typeface="나눔스퀘어_ac" panose="020B0600000101010101" pitchFamily="50" charset="-127"/>
            </a:endParaRPr>
          </a:p>
        </p:txBody>
      </p:sp>
      <p:cxnSp>
        <p:nvCxnSpPr>
          <p:cNvPr id="13" name="직선 연결선 12"/>
          <p:cNvCxnSpPr/>
          <p:nvPr/>
        </p:nvCxnSpPr>
        <p:spPr>
          <a:xfrm>
            <a:off x="2466075" y="7398922"/>
            <a:ext cx="2537725" cy="959206"/>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그룹 9"/>
          <p:cNvGrpSpPr/>
          <p:nvPr/>
        </p:nvGrpSpPr>
        <p:grpSpPr>
          <a:xfrm>
            <a:off x="1456145" y="6523445"/>
            <a:ext cx="1896655" cy="1896655"/>
            <a:chOff x="1287109" y="6369049"/>
            <a:chExt cx="1896655" cy="1896655"/>
          </a:xfrm>
        </p:grpSpPr>
        <p:pic>
          <p:nvPicPr>
            <p:cNvPr id="21" name="Picture 4"/>
            <p:cNvPicPr>
              <a:picLocks noChangeAspect="1"/>
            </p:cNvPicPr>
            <p:nvPr/>
          </p:nvPicPr>
          <p:blipFill>
            <a:blip r:embed="rId10"/>
            <a:stretch>
              <a:fillRect/>
            </a:stretch>
          </p:blipFill>
          <p:spPr>
            <a:xfrm>
              <a:off x="1287109" y="6369049"/>
              <a:ext cx="1896655" cy="1896655"/>
            </a:xfrm>
            <a:prstGeom prst="rect">
              <a:avLst/>
            </a:prstGeom>
          </p:spPr>
        </p:pic>
        <p:sp>
          <p:nvSpPr>
            <p:cNvPr id="6" name="TextBox 5"/>
            <p:cNvSpPr txBox="1"/>
            <p:nvPr/>
          </p:nvSpPr>
          <p:spPr>
            <a:xfrm>
              <a:off x="1468419" y="7086544"/>
              <a:ext cx="1534033"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Prompt?</a:t>
              </a:r>
              <a:endParaRPr lang="ko-KR" altLang="en-US" sz="2400">
                <a:latin typeface="나눔스퀘어_ac Bold" panose="020B0600000101010101" pitchFamily="50" charset="-127"/>
                <a:ea typeface="나눔스퀘어_ac Bold" panose="020B0600000101010101" pitchFamily="50" charset="-127"/>
              </a:endParaRPr>
            </a:p>
          </p:txBody>
        </p:sp>
      </p:grpSp>
      <p:cxnSp>
        <p:nvCxnSpPr>
          <p:cNvPr id="36" name="직선 연결선 35"/>
          <p:cNvCxnSpPr/>
          <p:nvPr/>
        </p:nvCxnSpPr>
        <p:spPr>
          <a:xfrm flipV="1">
            <a:off x="5092425" y="7398922"/>
            <a:ext cx="2561196" cy="822498"/>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8" name="Picture 5"/>
          <p:cNvPicPr>
            <a:picLocks noChangeAspect="1"/>
          </p:cNvPicPr>
          <p:nvPr/>
        </p:nvPicPr>
        <p:blipFill>
          <a:blip r:embed="rId11"/>
          <a:stretch>
            <a:fillRect/>
          </a:stretch>
        </p:blipFill>
        <p:spPr>
          <a:xfrm>
            <a:off x="4012651" y="7022551"/>
            <a:ext cx="2159549" cy="2159549"/>
          </a:xfrm>
          <a:prstGeom prst="rect">
            <a:avLst/>
          </a:prstGeom>
        </p:spPr>
      </p:pic>
      <p:sp>
        <p:nvSpPr>
          <p:cNvPr id="29" name="TextBox 28"/>
          <p:cNvSpPr txBox="1"/>
          <p:nvPr/>
        </p:nvSpPr>
        <p:spPr>
          <a:xfrm>
            <a:off x="4325409" y="7686827"/>
            <a:ext cx="1534033" cy="830997"/>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Vector</a:t>
            </a:r>
          </a:p>
          <a:p>
            <a:pPr algn="ctr"/>
            <a:r>
              <a:rPr lang="en-US" altLang="ko-KR" sz="2400" smtClean="0">
                <a:latin typeface="나눔스퀘어_ac Bold" panose="020B0600000101010101" pitchFamily="50" charset="-127"/>
                <a:ea typeface="나눔스퀘어_ac Bold" panose="020B0600000101010101" pitchFamily="50" charset="-127"/>
              </a:rPr>
              <a:t>Database?</a:t>
            </a:r>
            <a:endParaRPr lang="ko-KR" altLang="en-US" sz="2400">
              <a:latin typeface="나눔스퀘어_ac Bold" panose="020B0600000101010101" pitchFamily="50" charset="-127"/>
              <a:ea typeface="나눔스퀘어_ac Bold" panose="020B0600000101010101" pitchFamily="50" charset="-127"/>
            </a:endParaRPr>
          </a:p>
        </p:txBody>
      </p:sp>
      <p:grpSp>
        <p:nvGrpSpPr>
          <p:cNvPr id="11" name="그룹 10"/>
          <p:cNvGrpSpPr/>
          <p:nvPr/>
        </p:nvGrpSpPr>
        <p:grpSpPr>
          <a:xfrm>
            <a:off x="6766040" y="6490542"/>
            <a:ext cx="1775162" cy="1775162"/>
            <a:chOff x="6766040" y="6476999"/>
            <a:chExt cx="1775162" cy="1775162"/>
          </a:xfrm>
        </p:grpSpPr>
        <p:pic>
          <p:nvPicPr>
            <p:cNvPr id="34" name="Picture 6"/>
            <p:cNvPicPr>
              <a:picLocks noChangeAspect="1"/>
            </p:cNvPicPr>
            <p:nvPr/>
          </p:nvPicPr>
          <p:blipFill>
            <a:blip r:embed="rId12"/>
            <a:stretch>
              <a:fillRect/>
            </a:stretch>
          </p:blipFill>
          <p:spPr>
            <a:xfrm>
              <a:off x="6766040" y="6476999"/>
              <a:ext cx="1775162" cy="1775162"/>
            </a:xfrm>
            <a:prstGeom prst="rect">
              <a:avLst/>
            </a:prstGeom>
          </p:spPr>
        </p:pic>
        <p:sp>
          <p:nvSpPr>
            <p:cNvPr id="35" name="TextBox 34"/>
            <p:cNvSpPr txBox="1"/>
            <p:nvPr/>
          </p:nvSpPr>
          <p:spPr>
            <a:xfrm>
              <a:off x="6886605" y="7133748"/>
              <a:ext cx="1534033"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Retrieval?</a:t>
              </a:r>
              <a:endParaRPr lang="ko-KR" altLang="en-US" sz="2400">
                <a:latin typeface="나눔스퀘어_ac Bold" panose="020B0600000101010101" pitchFamily="50" charset="-127"/>
                <a:ea typeface="나눔스퀘어_ac Bold" panose="020B0600000101010101" pitchFamily="50" charset="-127"/>
              </a:endParaRPr>
            </a:p>
          </p:txBody>
        </p:sp>
      </p:grpSp>
    </p:spTree>
    <p:extLst>
      <p:ext uri="{BB962C8B-B14F-4D97-AF65-F5344CB8AC3E}">
        <p14:creationId xmlns:p14="http://schemas.microsoft.com/office/powerpoint/2010/main" val="3897542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Langchain &amp; RAG Study </a:t>
            </a:r>
            <a:r>
              <a:rPr lang="en-US" altLang="ko-KR" sz="3600" smtClean="0">
                <a:latin typeface="나눔스퀘어_ac" panose="020B0600000101010101" pitchFamily="50" charset="-127"/>
                <a:ea typeface="나눔스퀘어_ac" panose="020B0600000101010101" pitchFamily="50" charset="-127"/>
              </a:rPr>
              <a:t>| Rough Review  </a:t>
            </a:r>
            <a:endParaRPr lang="ko-KR" altLang="en-US" sz="3600">
              <a:latin typeface="나눔스퀘어_ac" panose="020B0600000101010101" pitchFamily="50" charset="-127"/>
              <a:ea typeface="나눔스퀘어_ac" panose="020B0600000101010101" pitchFamily="50" charset="-127"/>
            </a:endParaRPr>
          </a:p>
        </p:txBody>
      </p:sp>
      <p:grpSp>
        <p:nvGrpSpPr>
          <p:cNvPr id="31" name="그룹 30"/>
          <p:cNvGrpSpPr/>
          <p:nvPr/>
        </p:nvGrpSpPr>
        <p:grpSpPr>
          <a:xfrm>
            <a:off x="2389875" y="3790950"/>
            <a:ext cx="774700" cy="774700"/>
            <a:chOff x="2222500" y="4305300"/>
            <a:chExt cx="774700" cy="774700"/>
          </a:xfrm>
        </p:grpSpPr>
        <p:pic>
          <p:nvPicPr>
            <p:cNvPr id="32" name="Picture 7"/>
            <p:cNvPicPr>
              <a:picLocks noChangeAspect="1"/>
            </p:cNvPicPr>
            <p:nvPr/>
          </p:nvPicPr>
          <p:blipFill>
            <a:blip r:embed="rId7"/>
            <a:stretch>
              <a:fillRect/>
            </a:stretch>
          </p:blipFill>
          <p:spPr>
            <a:xfrm>
              <a:off x="2222500" y="4305300"/>
              <a:ext cx="774700" cy="774700"/>
            </a:xfrm>
            <a:prstGeom prst="rect">
              <a:avLst/>
            </a:prstGeom>
          </p:spPr>
        </p:pic>
        <p:sp>
          <p:nvSpPr>
            <p:cNvPr id="33"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01</a:t>
              </a:r>
              <a:endParaRPr lang="en-US" sz="2400" i="0" u="none" strike="noStrike">
                <a:solidFill>
                  <a:srgbClr val="000000"/>
                </a:solidFill>
                <a:latin typeface="나눔스퀘어_ac" panose="020B0600000101010101" pitchFamily="50" charset="-127"/>
              </a:endParaRPr>
            </a:p>
          </p:txBody>
        </p:sp>
      </p:grpSp>
      <p:sp>
        <p:nvSpPr>
          <p:cNvPr id="14" name="TextBox 17"/>
          <p:cNvSpPr txBox="1"/>
          <p:nvPr/>
        </p:nvSpPr>
        <p:spPr>
          <a:xfrm>
            <a:off x="1325084" y="4965700"/>
            <a:ext cx="2754155" cy="508000"/>
          </a:xfrm>
          <a:prstGeom prst="rect">
            <a:avLst/>
          </a:prstGeom>
          <a:solidFill>
            <a:srgbClr val="FFCD4A"/>
          </a:solidFill>
          <a:ln w="12700">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Prompt Phase</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4" name="모서리가 둥근 사각형 설명선 3"/>
          <p:cNvSpPr/>
          <p:nvPr/>
        </p:nvSpPr>
        <p:spPr>
          <a:xfrm>
            <a:off x="5003800" y="4965700"/>
            <a:ext cx="11684000" cy="3835400"/>
          </a:xfrm>
          <a:prstGeom prst="wedgeRoundRectCallout">
            <a:avLst>
              <a:gd name="adj1" fmla="val -57978"/>
              <a:gd name="adj2" fmla="val 38260"/>
              <a:gd name="adj3" fmla="val 16667"/>
            </a:avLst>
          </a:prstGeom>
          <a:solidFill>
            <a:schemeClr val="bg1">
              <a:lumMod val="95000"/>
            </a:schemeClr>
          </a:solidFill>
          <a:ln>
            <a:noFill/>
          </a:ln>
          <a:effectLst>
            <a:outerShdw blurRad="203200" dist="38100" dir="27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나눔스퀘어_ac" panose="020B0600000101010101" pitchFamily="50" charset="-127"/>
              <a:ea typeface="나눔스퀘어_ac" panose="020B0600000101010101" pitchFamily="50" charset="-127"/>
            </a:endParaRPr>
          </a:p>
        </p:txBody>
      </p:sp>
      <p:pic>
        <p:nvPicPr>
          <p:cNvPr id="18438" name="Picture 6" descr="AIと話す人のイラスト（女性） | かわいいフリー素材集 いらすとや"/>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81100" y="5764947"/>
            <a:ext cx="3709911" cy="35344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10200" y="5083853"/>
            <a:ext cx="10972800" cy="646331"/>
          </a:xfrm>
          <a:prstGeom prst="rect">
            <a:avLst/>
          </a:prstGeom>
          <a:noFill/>
        </p:spPr>
        <p:txBody>
          <a:bodyPr wrap="square" rtlCol="0">
            <a:spAutoFit/>
          </a:bodyPr>
          <a:lstStyle/>
          <a:p>
            <a:pPr algn="ctr">
              <a:lnSpc>
                <a:spcPct val="150000"/>
              </a:lnSpc>
            </a:pPr>
            <a:r>
              <a:rPr lang="en-US" altLang="ko-KR" sz="2400">
                <a:latin typeface="나눔스퀘어_ac Bold" panose="020B0600000101010101" pitchFamily="50" charset="-127"/>
                <a:ea typeface="나눔스퀘어_ac Bold" panose="020B0600000101010101" pitchFamily="50" charset="-127"/>
              </a:rPr>
              <a:t>The </a:t>
            </a:r>
            <a:r>
              <a:rPr lang="en-US" altLang="ko-KR" sz="2400">
                <a:latin typeface="나눔스퀘어_ac Bold" panose="020B0600000101010101" pitchFamily="50" charset="-127"/>
                <a:ea typeface="나눔스퀘어_ac Bold" panose="020B0600000101010101" pitchFamily="50" charset="-127"/>
              </a:rPr>
              <a:t>process </a:t>
            </a:r>
            <a:r>
              <a:rPr lang="en-US" altLang="ko-KR" sz="2400" smtClean="0">
                <a:latin typeface="나눔스퀘어_ac Bold" panose="020B0600000101010101" pitchFamily="50" charset="-127"/>
                <a:ea typeface="나눔스퀘어_ac Bold" panose="020B0600000101010101" pitchFamily="50" charset="-127"/>
              </a:rPr>
              <a:t>generating </a:t>
            </a:r>
            <a:r>
              <a:rPr lang="en-US" altLang="ko-KR" sz="2400">
                <a:latin typeface="나눔스퀘어_ac Bold" panose="020B0600000101010101" pitchFamily="50" charset="-127"/>
                <a:ea typeface="나눔스퀘어_ac Bold" panose="020B0600000101010101" pitchFamily="50" charset="-127"/>
              </a:rPr>
              <a:t>a question </a:t>
            </a:r>
            <a:r>
              <a:rPr lang="en-US" altLang="ko-KR" sz="2400">
                <a:latin typeface="나눔스퀘어_ac Bold" panose="020B0600000101010101" pitchFamily="50" charset="-127"/>
                <a:ea typeface="나눔스퀘어_ac Bold" panose="020B0600000101010101" pitchFamily="50" charset="-127"/>
              </a:rPr>
              <a:t>or </a:t>
            </a:r>
            <a:r>
              <a:rPr lang="en-US" altLang="ko-KR" sz="2400" smtClean="0">
                <a:latin typeface="나눔스퀘어_ac Bold" panose="020B0600000101010101" pitchFamily="50" charset="-127"/>
                <a:ea typeface="나눔스퀘어_ac Bold" panose="020B0600000101010101" pitchFamily="50" charset="-127"/>
              </a:rPr>
              <a:t>command for language model. </a:t>
            </a:r>
            <a:endParaRPr lang="ko-KR" altLang="en-US" sz="2400">
              <a:latin typeface="나눔스퀘어_ac Bold" panose="020B0600000101010101" pitchFamily="50" charset="-127"/>
              <a:ea typeface="나눔스퀘어_ac Bold" panose="020B0600000101010101" pitchFamily="50" charset="-127"/>
            </a:endParaRPr>
          </a:p>
        </p:txBody>
      </p:sp>
      <p:sp>
        <p:nvSpPr>
          <p:cNvPr id="6" name="TextBox 5"/>
          <p:cNvSpPr txBox="1"/>
          <p:nvPr/>
        </p:nvSpPr>
        <p:spPr>
          <a:xfrm>
            <a:off x="5257800" y="5768801"/>
            <a:ext cx="9151993" cy="600164"/>
          </a:xfrm>
          <a:prstGeom prst="rect">
            <a:avLst/>
          </a:prstGeom>
          <a:noFill/>
        </p:spPr>
        <p:txBody>
          <a:bodyPr wrap="none" rtlCol="0">
            <a:spAutoFit/>
          </a:bodyPr>
          <a:lstStyle/>
          <a:p>
            <a:pPr>
              <a:lnSpc>
                <a:spcPct val="150000"/>
              </a:lnSpc>
            </a:pPr>
            <a:r>
              <a:rPr lang="en-US" altLang="ko-KR" sz="2200" smtClean="0">
                <a:latin typeface="나눔스퀘어_ac" panose="020B0600000101010101" pitchFamily="50" charset="-127"/>
                <a:ea typeface="나눔스퀘어_ac" panose="020B0600000101010101" pitchFamily="50" charset="-127"/>
              </a:rPr>
              <a:t>- responsible </a:t>
            </a:r>
            <a:r>
              <a:rPr lang="en-US" altLang="ko-KR" sz="2200">
                <a:latin typeface="나눔스퀘어_ac" panose="020B0600000101010101" pitchFamily="50" charset="-127"/>
                <a:ea typeface="나눔스퀘어_ac" panose="020B0600000101010101" pitchFamily="50" charset="-127"/>
              </a:rPr>
              <a:t>for setting language models to work in </a:t>
            </a:r>
            <a:r>
              <a:rPr lang="en-US" altLang="ko-KR" sz="2200">
                <a:latin typeface="나눔스퀘어_ac" panose="020B0600000101010101" pitchFamily="50" charset="-127"/>
                <a:ea typeface="나눔스퀘어_ac" panose="020B0600000101010101" pitchFamily="50" charset="-127"/>
              </a:rPr>
              <a:t>specific </a:t>
            </a:r>
            <a:r>
              <a:rPr lang="en-US" altLang="ko-KR" sz="2200" smtClean="0">
                <a:latin typeface="나눔스퀘어_ac" panose="020B0600000101010101" pitchFamily="50" charset="-127"/>
                <a:ea typeface="나눔스퀘어_ac" panose="020B0600000101010101" pitchFamily="50" charset="-127"/>
              </a:rPr>
              <a:t>contexts</a:t>
            </a:r>
            <a:endParaRPr lang="en-US" altLang="ko-KR" sz="2200">
              <a:latin typeface="나눔스퀘어_ac" panose="020B0600000101010101" pitchFamily="50" charset="-127"/>
              <a:ea typeface="나눔스퀘어_ac" panose="020B0600000101010101" pitchFamily="50" charset="-127"/>
            </a:endParaRPr>
          </a:p>
        </p:txBody>
      </p:sp>
      <p:sp>
        <p:nvSpPr>
          <p:cNvPr id="7" name="직사각형 6"/>
          <p:cNvSpPr/>
          <p:nvPr/>
        </p:nvSpPr>
        <p:spPr>
          <a:xfrm>
            <a:off x="5257800" y="6438900"/>
            <a:ext cx="11277600" cy="1107996"/>
          </a:xfrm>
          <a:prstGeom prst="rect">
            <a:avLst/>
          </a:prstGeom>
        </p:spPr>
        <p:txBody>
          <a:bodyPr wrap="square">
            <a:spAutoFit/>
          </a:bodyPr>
          <a:lstStyle/>
          <a:p>
            <a:pPr>
              <a:lnSpc>
                <a:spcPct val="150000"/>
              </a:lnSpc>
            </a:pPr>
            <a:r>
              <a:rPr lang="en-US" altLang="ko-KR" sz="2200" smtClean="0">
                <a:latin typeface="나눔스퀘어_ac" panose="020B0600000101010101" pitchFamily="50" charset="-127"/>
                <a:ea typeface="나눔스퀘어_ac" panose="020B0600000101010101" pitchFamily="50" charset="-127"/>
              </a:rPr>
              <a:t>- Integrates </a:t>
            </a:r>
            <a:r>
              <a:rPr lang="en-US" altLang="ko-KR" sz="2200">
                <a:latin typeface="나눔스퀘어_ac" panose="020B0600000101010101" pitchFamily="50" charset="-127"/>
                <a:ea typeface="나눔스퀘어_ac" panose="020B0600000101010101" pitchFamily="50" charset="-127"/>
              </a:rPr>
              <a:t>perspectives and content from multiple documents</a:t>
            </a:r>
            <a:r>
              <a:rPr lang="en-US" altLang="ko-KR" sz="2200">
                <a:latin typeface="나눔스퀘어_ac" panose="020B0600000101010101" pitchFamily="50" charset="-127"/>
                <a:ea typeface="나눔스퀘어_ac" panose="020B0600000101010101" pitchFamily="50" charset="-127"/>
              </a:rPr>
              <a:t>, </a:t>
            </a:r>
            <a:r>
              <a:rPr lang="en-US" altLang="ko-KR" sz="2200" smtClean="0">
                <a:latin typeface="나눔스퀘어_ac" panose="020B0600000101010101" pitchFamily="50" charset="-127"/>
                <a:ea typeface="나눔스퀘어_ac" panose="020B0600000101010101" pitchFamily="50" charset="-127"/>
              </a:rPr>
              <a:t>and processes </a:t>
            </a:r>
            <a:r>
              <a:rPr lang="en-US" altLang="ko-KR" sz="2200">
                <a:latin typeface="나눔스퀘어_ac" panose="020B0600000101010101" pitchFamily="50" charset="-127"/>
                <a:ea typeface="나눔스퀘어_ac" panose="020B0600000101010101" pitchFamily="50" charset="-127"/>
              </a:rPr>
              <a:t>them in a direction that models </a:t>
            </a:r>
            <a:r>
              <a:rPr lang="en-US" altLang="ko-KR" sz="2200">
                <a:latin typeface="나눔스퀘어_ac" panose="020B0600000101010101" pitchFamily="50" charset="-127"/>
                <a:ea typeface="나눔스퀘어_ac" panose="020B0600000101010101" pitchFamily="50" charset="-127"/>
              </a:rPr>
              <a:t>can </a:t>
            </a:r>
            <a:r>
              <a:rPr lang="en-US" altLang="ko-KR" sz="2200" smtClean="0">
                <a:latin typeface="나눔스퀘어_ac" panose="020B0600000101010101" pitchFamily="50" charset="-127"/>
                <a:ea typeface="나눔스퀘어_ac" panose="020B0600000101010101" pitchFamily="50" charset="-127"/>
              </a:rPr>
              <a:t>utilize</a:t>
            </a:r>
            <a:endParaRPr lang="ko-KR" altLang="en-US" sz="2200">
              <a:latin typeface="나눔스퀘어_ac" panose="020B0600000101010101" pitchFamily="50" charset="-127"/>
              <a:ea typeface="나눔스퀘어_ac" panose="020B0600000101010101" pitchFamily="50" charset="-127"/>
            </a:endParaRPr>
          </a:p>
        </p:txBody>
      </p:sp>
      <p:sp>
        <p:nvSpPr>
          <p:cNvPr id="9" name="직사각형 8"/>
          <p:cNvSpPr/>
          <p:nvPr/>
        </p:nvSpPr>
        <p:spPr>
          <a:xfrm>
            <a:off x="5264077" y="7760613"/>
            <a:ext cx="11392606" cy="430887"/>
          </a:xfrm>
          <a:prstGeom prst="rect">
            <a:avLst/>
          </a:prstGeom>
        </p:spPr>
        <p:txBody>
          <a:bodyPr wrap="none">
            <a:spAutoFit/>
          </a:bodyPr>
          <a:lstStyle/>
          <a:p>
            <a:r>
              <a:rPr lang="en-US" altLang="ko-KR" sz="2200" smtClean="0">
                <a:latin typeface="나눔스퀘어_ac" panose="020B0600000101010101" pitchFamily="50" charset="-127"/>
                <a:ea typeface="나눔스퀘어_ac" panose="020B0600000101010101" pitchFamily="50" charset="-127"/>
              </a:rPr>
              <a:t>- </a:t>
            </a:r>
            <a:r>
              <a:rPr lang="ko-KR" altLang="en-US" sz="2200" smtClean="0">
                <a:latin typeface="나눔스퀘어_ac" panose="020B0600000101010101" pitchFamily="50" charset="-127"/>
                <a:ea typeface="나눔스퀘어_ac" panose="020B0600000101010101" pitchFamily="50" charset="-127"/>
              </a:rPr>
              <a:t>A </a:t>
            </a:r>
            <a:r>
              <a:rPr lang="ko-KR" altLang="en-US" sz="2200">
                <a:latin typeface="나눔스퀘어_ac" panose="020B0600000101010101" pitchFamily="50" charset="-127"/>
                <a:ea typeface="나눔스퀘어_ac" panose="020B0600000101010101" pitchFamily="50" charset="-127"/>
              </a:rPr>
              <a:t>well-organized promport commands the model to output a more </a:t>
            </a:r>
            <a:r>
              <a:rPr lang="ko-KR" altLang="en-US" sz="2200">
                <a:latin typeface="나눔스퀘어_ac" panose="020B0600000101010101" pitchFamily="50" charset="-127"/>
                <a:ea typeface="나눔스퀘어_ac" panose="020B0600000101010101" pitchFamily="50" charset="-127"/>
              </a:rPr>
              <a:t>accurate </a:t>
            </a:r>
            <a:r>
              <a:rPr lang="ko-KR" altLang="en-US" sz="2200" smtClean="0">
                <a:latin typeface="나눔스퀘어_ac" panose="020B0600000101010101" pitchFamily="50" charset="-127"/>
                <a:ea typeface="나눔스퀘어_ac" panose="020B0600000101010101" pitchFamily="50" charset="-127"/>
              </a:rPr>
              <a:t>response</a:t>
            </a:r>
            <a:endParaRPr lang="ko-KR" altLang="en-US" sz="2200">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214388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Langchain &amp; RAG Study </a:t>
            </a:r>
            <a:r>
              <a:rPr lang="en-US" altLang="ko-KR" sz="3600" smtClean="0">
                <a:latin typeface="나눔스퀘어_ac" panose="020B0600000101010101" pitchFamily="50" charset="-127"/>
                <a:ea typeface="나눔스퀘어_ac" panose="020B0600000101010101" pitchFamily="50" charset="-127"/>
              </a:rPr>
              <a:t>| Rough Review  </a:t>
            </a:r>
            <a:endParaRPr lang="ko-KR" altLang="en-US" sz="3600">
              <a:latin typeface="나눔스퀘어_ac" panose="020B0600000101010101" pitchFamily="50" charset="-127"/>
              <a:ea typeface="나눔스퀘어_ac" panose="020B0600000101010101" pitchFamily="50" charset="-127"/>
            </a:endParaRPr>
          </a:p>
        </p:txBody>
      </p:sp>
      <p:grpSp>
        <p:nvGrpSpPr>
          <p:cNvPr id="31" name="그룹 30"/>
          <p:cNvGrpSpPr/>
          <p:nvPr/>
        </p:nvGrpSpPr>
        <p:grpSpPr>
          <a:xfrm>
            <a:off x="2389875" y="3790950"/>
            <a:ext cx="774700" cy="774700"/>
            <a:chOff x="2222500" y="4305300"/>
            <a:chExt cx="774700" cy="774700"/>
          </a:xfrm>
        </p:grpSpPr>
        <p:pic>
          <p:nvPicPr>
            <p:cNvPr id="32" name="Picture 7"/>
            <p:cNvPicPr>
              <a:picLocks noChangeAspect="1"/>
            </p:cNvPicPr>
            <p:nvPr/>
          </p:nvPicPr>
          <p:blipFill>
            <a:blip r:embed="rId7"/>
            <a:stretch>
              <a:fillRect/>
            </a:stretch>
          </p:blipFill>
          <p:spPr>
            <a:xfrm>
              <a:off x="2222500" y="4305300"/>
              <a:ext cx="774700" cy="774700"/>
            </a:xfrm>
            <a:prstGeom prst="rect">
              <a:avLst/>
            </a:prstGeom>
          </p:spPr>
        </p:pic>
        <p:sp>
          <p:nvSpPr>
            <p:cNvPr id="33"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01</a:t>
              </a:r>
              <a:endParaRPr lang="en-US" sz="2400" i="0" u="none" strike="noStrike">
                <a:solidFill>
                  <a:srgbClr val="000000"/>
                </a:solidFill>
                <a:latin typeface="나눔스퀘어_ac" panose="020B0600000101010101" pitchFamily="50" charset="-127"/>
              </a:endParaRPr>
            </a:p>
          </p:txBody>
        </p:sp>
      </p:grpSp>
      <p:sp>
        <p:nvSpPr>
          <p:cNvPr id="13" name="TextBox 17"/>
          <p:cNvSpPr txBox="1"/>
          <p:nvPr/>
        </p:nvSpPr>
        <p:spPr>
          <a:xfrm>
            <a:off x="1325084" y="4965700"/>
            <a:ext cx="2180115" cy="508000"/>
          </a:xfrm>
          <a:prstGeom prst="rect">
            <a:avLst/>
          </a:prstGeom>
          <a:solidFill>
            <a:srgbClr val="FFCD4A"/>
          </a:solidFill>
          <a:ln w="12700">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LLM Phase</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4" name="TextBox 3"/>
          <p:cNvSpPr txBox="1"/>
          <p:nvPr/>
        </p:nvSpPr>
        <p:spPr>
          <a:xfrm>
            <a:off x="1325084" y="5722490"/>
            <a:ext cx="15580034" cy="430887"/>
          </a:xfrm>
          <a:prstGeom prst="rect">
            <a:avLst/>
          </a:prstGeom>
          <a:noFill/>
        </p:spPr>
        <p:txBody>
          <a:bodyPr wrap="none" rtlCol="0">
            <a:spAutoFit/>
          </a:bodyPr>
          <a:lstStyle/>
          <a:p>
            <a:r>
              <a:rPr lang="en-US" altLang="ko-KR" sz="2200" smtClean="0">
                <a:latin typeface="나눔스퀘어_ac" panose="020B0600000101010101" pitchFamily="50" charset="-127"/>
                <a:ea typeface="나눔스퀘어_ac" panose="020B0600000101010101" pitchFamily="50" charset="-127"/>
              </a:rPr>
              <a:t>LLM phase generates appropriate answer using Large Language Model (LLM) based on processed input of prompt phase. </a:t>
            </a:r>
            <a:endParaRPr lang="ko-KR" altLang="en-US" sz="2200">
              <a:latin typeface="나눔스퀘어_ac" panose="020B0600000101010101" pitchFamily="50" charset="-127"/>
              <a:ea typeface="나눔스퀘어_ac" panose="020B0600000101010101" pitchFamily="50" charset="-127"/>
            </a:endParaRPr>
          </a:p>
        </p:txBody>
      </p:sp>
      <p:sp>
        <p:nvSpPr>
          <p:cNvPr id="21" name="TextBox 20"/>
          <p:cNvSpPr txBox="1"/>
          <p:nvPr/>
        </p:nvSpPr>
        <p:spPr>
          <a:xfrm>
            <a:off x="1325084" y="7442656"/>
            <a:ext cx="15896116" cy="1107996"/>
          </a:xfrm>
          <a:prstGeom prst="rect">
            <a:avLst/>
          </a:prstGeom>
          <a:noFill/>
        </p:spPr>
        <p:txBody>
          <a:bodyPr wrap="square" rtlCol="0">
            <a:spAutoFit/>
          </a:bodyPr>
          <a:lstStyle/>
          <a:p>
            <a:pPr marL="342900" indent="-342900">
              <a:lnSpc>
                <a:spcPct val="150000"/>
              </a:lnSpc>
              <a:buFontTx/>
              <a:buChar char="-"/>
            </a:pPr>
            <a:r>
              <a:rPr lang="en-US" altLang="ko-KR" sz="2200" smtClean="0">
                <a:latin typeface="나눔스퀘어_ac" panose="020B0600000101010101" pitchFamily="50" charset="-127"/>
                <a:ea typeface="나눔스퀘어_ac" panose="020B0600000101010101" pitchFamily="50" charset="-127"/>
              </a:rPr>
              <a:t>LLM has deep understanding of structure and meaning of languages. Based on this capability, LLM can generate more natural and informative response.</a:t>
            </a:r>
            <a:endParaRPr lang="ko-KR" altLang="en-US" sz="2200">
              <a:latin typeface="나눔스퀘어_ac" panose="020B0600000101010101" pitchFamily="50" charset="-127"/>
              <a:ea typeface="나눔스퀘어_ac" panose="020B0600000101010101" pitchFamily="50" charset="-127"/>
            </a:endParaRPr>
          </a:p>
        </p:txBody>
      </p:sp>
      <p:sp>
        <p:nvSpPr>
          <p:cNvPr id="22" name="TextBox 17"/>
          <p:cNvSpPr txBox="1"/>
          <p:nvPr/>
        </p:nvSpPr>
        <p:spPr>
          <a:xfrm>
            <a:off x="1325084" y="6668813"/>
            <a:ext cx="2180115" cy="508000"/>
          </a:xfrm>
          <a:prstGeom prst="rect">
            <a:avLst/>
          </a:prstGeom>
          <a:solidFill>
            <a:schemeClr val="bg1">
              <a:lumMod val="85000"/>
            </a:schemeClr>
          </a:solidFill>
          <a:ln w="12700">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Why LLM?</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3" name="TextBox 22"/>
          <p:cNvSpPr txBox="1"/>
          <p:nvPr/>
        </p:nvSpPr>
        <p:spPr>
          <a:xfrm>
            <a:off x="1325084" y="8534856"/>
            <a:ext cx="15896116" cy="1059136"/>
          </a:xfrm>
          <a:prstGeom prst="rect">
            <a:avLst/>
          </a:prstGeom>
          <a:noFill/>
        </p:spPr>
        <p:txBody>
          <a:bodyPr wrap="square" rtlCol="0">
            <a:spAutoFit/>
          </a:bodyPr>
          <a:lstStyle/>
          <a:p>
            <a:pPr marL="342900" indent="-342900">
              <a:lnSpc>
                <a:spcPct val="150000"/>
              </a:lnSpc>
              <a:buFontTx/>
              <a:buChar char="-"/>
            </a:pPr>
            <a:r>
              <a:rPr lang="en-US" altLang="ko-KR" sz="2200">
                <a:latin typeface="나눔스퀘어_ac" panose="020B0600000101010101" pitchFamily="50" charset="-127"/>
                <a:ea typeface="나눔스퀘어_ac" panose="020B0600000101010101" pitchFamily="50" charset="-127"/>
              </a:rPr>
              <a:t>LLM generates responses by considering the given context. It can respond more accurately to the user's questions. In addition, it answers based on information provided by users other than pre-trained knowledge by referring to the context.</a:t>
            </a:r>
            <a:endParaRPr lang="ko-KR" altLang="en-US" sz="2200">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3740184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Langchain &amp; RAG Study </a:t>
            </a:r>
            <a:r>
              <a:rPr lang="en-US" altLang="ko-KR" sz="3600" smtClean="0">
                <a:latin typeface="나눔스퀘어_ac" panose="020B0600000101010101" pitchFamily="50" charset="-127"/>
                <a:ea typeface="나눔스퀘어_ac" panose="020B0600000101010101" pitchFamily="50" charset="-127"/>
              </a:rPr>
              <a:t>| Rough Review  </a:t>
            </a:r>
            <a:endParaRPr lang="ko-KR" altLang="en-US" sz="3600">
              <a:latin typeface="나눔스퀘어_ac" panose="020B0600000101010101" pitchFamily="50" charset="-127"/>
              <a:ea typeface="나눔스퀘어_ac" panose="020B0600000101010101" pitchFamily="50" charset="-127"/>
            </a:endParaRPr>
          </a:p>
        </p:txBody>
      </p:sp>
      <p:grpSp>
        <p:nvGrpSpPr>
          <p:cNvPr id="31" name="그룹 30"/>
          <p:cNvGrpSpPr/>
          <p:nvPr/>
        </p:nvGrpSpPr>
        <p:grpSpPr>
          <a:xfrm>
            <a:off x="2389875" y="3790950"/>
            <a:ext cx="774700" cy="774700"/>
            <a:chOff x="2222500" y="4305300"/>
            <a:chExt cx="774700" cy="774700"/>
          </a:xfrm>
        </p:grpSpPr>
        <p:pic>
          <p:nvPicPr>
            <p:cNvPr id="32" name="Picture 7"/>
            <p:cNvPicPr>
              <a:picLocks noChangeAspect="1"/>
            </p:cNvPicPr>
            <p:nvPr/>
          </p:nvPicPr>
          <p:blipFill>
            <a:blip r:embed="rId7"/>
            <a:stretch>
              <a:fillRect/>
            </a:stretch>
          </p:blipFill>
          <p:spPr>
            <a:xfrm>
              <a:off x="2222500" y="4305300"/>
              <a:ext cx="774700" cy="774700"/>
            </a:xfrm>
            <a:prstGeom prst="rect">
              <a:avLst/>
            </a:prstGeom>
          </p:spPr>
        </p:pic>
        <p:sp>
          <p:nvSpPr>
            <p:cNvPr id="33"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01</a:t>
              </a:r>
              <a:endParaRPr lang="en-US" sz="2400" i="0" u="none" strike="noStrike">
                <a:solidFill>
                  <a:srgbClr val="000000"/>
                </a:solidFill>
                <a:latin typeface="나눔스퀘어_ac" panose="020B0600000101010101" pitchFamily="50" charset="-127"/>
              </a:endParaRPr>
            </a:p>
          </p:txBody>
        </p:sp>
      </p:grpSp>
      <p:sp>
        <p:nvSpPr>
          <p:cNvPr id="13" name="TextBox 17"/>
          <p:cNvSpPr txBox="1"/>
          <p:nvPr/>
        </p:nvSpPr>
        <p:spPr>
          <a:xfrm>
            <a:off x="1325084" y="4965700"/>
            <a:ext cx="3475516" cy="508000"/>
          </a:xfrm>
          <a:prstGeom prst="rect">
            <a:avLst/>
          </a:prstGeom>
          <a:solidFill>
            <a:srgbClr val="FFCD4A"/>
          </a:solidFill>
          <a:ln w="12700">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Embedding Phase</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4" name="TextBox 3"/>
          <p:cNvSpPr txBox="1"/>
          <p:nvPr/>
        </p:nvSpPr>
        <p:spPr>
          <a:xfrm>
            <a:off x="1325084" y="5722490"/>
            <a:ext cx="14202862" cy="430887"/>
          </a:xfrm>
          <a:prstGeom prst="rect">
            <a:avLst/>
          </a:prstGeom>
          <a:noFill/>
        </p:spPr>
        <p:txBody>
          <a:bodyPr wrap="none" rtlCol="0">
            <a:spAutoFit/>
          </a:bodyPr>
          <a:lstStyle/>
          <a:p>
            <a:r>
              <a:rPr lang="en-US" altLang="ko-KR" sz="2200" smtClean="0">
                <a:latin typeface="나눔스퀘어_ac" panose="020B0600000101010101" pitchFamily="50" charset="-127"/>
                <a:ea typeface="나눔스퀘어_ac" panose="020B0600000101010101" pitchFamily="50" charset="-127"/>
              </a:rPr>
              <a:t>Embedding phase convert splitted documents into numerical forms that machine can understand its meaning.</a:t>
            </a:r>
            <a:endParaRPr lang="ko-KR" altLang="en-US" sz="2200">
              <a:latin typeface="나눔스퀘어_ac" panose="020B0600000101010101" pitchFamily="50" charset="-127"/>
              <a:ea typeface="나눔스퀘어_ac" panose="020B0600000101010101" pitchFamily="50" charset="-127"/>
            </a:endParaRPr>
          </a:p>
        </p:txBody>
      </p:sp>
      <p:sp>
        <p:nvSpPr>
          <p:cNvPr id="21" name="TextBox 20"/>
          <p:cNvSpPr txBox="1"/>
          <p:nvPr/>
        </p:nvSpPr>
        <p:spPr>
          <a:xfrm>
            <a:off x="1325084" y="7442656"/>
            <a:ext cx="15896116" cy="1059136"/>
          </a:xfrm>
          <a:prstGeom prst="rect">
            <a:avLst/>
          </a:prstGeom>
          <a:noFill/>
        </p:spPr>
        <p:txBody>
          <a:bodyPr wrap="square" rtlCol="0">
            <a:spAutoFit/>
          </a:bodyPr>
          <a:lstStyle/>
          <a:p>
            <a:pPr marL="342900" indent="-342900">
              <a:lnSpc>
                <a:spcPct val="150000"/>
              </a:lnSpc>
              <a:buFontTx/>
              <a:buChar char="-"/>
            </a:pPr>
            <a:r>
              <a:rPr lang="en-US" altLang="ko-KR" sz="2200">
                <a:latin typeface="나눔스퀘어_ac" panose="020B0600000101010101" pitchFamily="50" charset="-127"/>
                <a:ea typeface="나눔스퀘어_ac" panose="020B0600000101010101" pitchFamily="50" charset="-127"/>
              </a:rPr>
              <a:t>Natural languages are very complex and contain many different meanings. By converting these texts into quantified forms through embedding, computers can better understand and process the content and meaning of documents.</a:t>
            </a:r>
            <a:endParaRPr lang="ko-KR" altLang="en-US" sz="2200">
              <a:latin typeface="나눔스퀘어_ac" panose="020B0600000101010101" pitchFamily="50" charset="-127"/>
              <a:ea typeface="나눔스퀘어_ac" panose="020B0600000101010101" pitchFamily="50" charset="-127"/>
            </a:endParaRPr>
          </a:p>
        </p:txBody>
      </p:sp>
      <p:sp>
        <p:nvSpPr>
          <p:cNvPr id="22" name="TextBox 17"/>
          <p:cNvSpPr txBox="1"/>
          <p:nvPr/>
        </p:nvSpPr>
        <p:spPr>
          <a:xfrm>
            <a:off x="1325084" y="6668813"/>
            <a:ext cx="3246916" cy="508000"/>
          </a:xfrm>
          <a:prstGeom prst="rect">
            <a:avLst/>
          </a:prstGeom>
          <a:solidFill>
            <a:schemeClr val="bg1">
              <a:lumMod val="85000"/>
            </a:schemeClr>
          </a:solidFill>
          <a:ln w="12700">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Why embedding?</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3" name="TextBox 22"/>
          <p:cNvSpPr txBox="1"/>
          <p:nvPr/>
        </p:nvSpPr>
        <p:spPr>
          <a:xfrm>
            <a:off x="1325084" y="8534856"/>
            <a:ext cx="15896116" cy="1107996"/>
          </a:xfrm>
          <a:prstGeom prst="rect">
            <a:avLst/>
          </a:prstGeom>
          <a:noFill/>
        </p:spPr>
        <p:txBody>
          <a:bodyPr wrap="square" rtlCol="0">
            <a:spAutoFit/>
          </a:bodyPr>
          <a:lstStyle/>
          <a:p>
            <a:pPr marL="342900" indent="-342900">
              <a:lnSpc>
                <a:spcPct val="150000"/>
              </a:lnSpc>
              <a:buFontTx/>
              <a:buChar char="-"/>
            </a:pPr>
            <a:r>
              <a:rPr lang="en-US" altLang="ko-KR" sz="2200">
                <a:latin typeface="나눔스퀘어_ac" panose="020B0600000101010101" pitchFamily="50" charset="-127"/>
                <a:ea typeface="나눔스퀘어_ac" panose="020B0600000101010101" pitchFamily="50" charset="-127"/>
              </a:rPr>
              <a:t>Transformation into numerical vector form is essential in </a:t>
            </a:r>
            <a:r>
              <a:rPr lang="en-US" altLang="ko-KR" sz="2200">
                <a:solidFill>
                  <a:srgbClr val="C00000"/>
                </a:solidFill>
                <a:latin typeface="나눔스퀘어_ac Bold" panose="020B0600000101010101" pitchFamily="50" charset="-127"/>
                <a:ea typeface="나눔스퀘어_ac Bold" panose="020B0600000101010101" pitchFamily="50" charset="-127"/>
              </a:rPr>
              <a:t>calculating the similarity between documents</a:t>
            </a:r>
            <a:r>
              <a:rPr lang="en-US" altLang="ko-KR" sz="2200">
                <a:latin typeface="나눔스퀘어_ac" panose="020B0600000101010101" pitchFamily="50" charset="-127"/>
                <a:ea typeface="나눔스퀘어_ac" panose="020B0600000101010101" pitchFamily="50" charset="-127"/>
              </a:rPr>
              <a:t>, which facilitates the task of searching for relevant documents or finding the documents that best fit your question.</a:t>
            </a:r>
            <a:endParaRPr lang="ko-KR" altLang="en-US" sz="2200">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2782150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1660" y="2781300"/>
            <a:ext cx="17030700" cy="6997700"/>
          </a:xfrm>
          <a:prstGeom prst="rect">
            <a:avLst/>
          </a:prstGeom>
        </p:spPr>
      </p:pic>
      <p:pic>
        <p:nvPicPr>
          <p:cNvPr id="16" name="Picture 16"/>
          <p:cNvPicPr>
            <a:picLocks noChangeAspect="1"/>
          </p:cNvPicPr>
          <p:nvPr/>
        </p:nvPicPr>
        <p:blipFill>
          <a:blip r:embed="rId3"/>
          <a:stretch>
            <a:fillRect/>
          </a:stretch>
        </p:blipFill>
        <p:spPr>
          <a:xfrm>
            <a:off x="15316200" y="1574800"/>
            <a:ext cx="1371600" cy="2603500"/>
          </a:xfrm>
          <a:prstGeom prst="rect">
            <a:avLst/>
          </a:prstGeom>
        </p:spPr>
      </p:pic>
      <p:pic>
        <p:nvPicPr>
          <p:cNvPr id="17" name="Picture 17"/>
          <p:cNvPicPr>
            <a:picLocks noChangeAspect="1"/>
          </p:cNvPicPr>
          <p:nvPr/>
        </p:nvPicPr>
        <p:blipFill>
          <a:blip r:embed="rId4"/>
          <a:stretch>
            <a:fillRect/>
          </a:stretch>
        </p:blipFill>
        <p:spPr>
          <a:xfrm>
            <a:off x="1181100" y="3543300"/>
            <a:ext cx="914400" cy="914400"/>
          </a:xfrm>
          <a:prstGeom prst="rect">
            <a:avLst/>
          </a:prstGeom>
        </p:spPr>
      </p:pic>
      <p:pic>
        <p:nvPicPr>
          <p:cNvPr id="27" name="Picture 27"/>
          <p:cNvPicPr>
            <a:picLocks noChangeAspect="1"/>
          </p:cNvPicPr>
          <p:nvPr/>
        </p:nvPicPr>
        <p:blipFill>
          <a:blip r:embed="rId5"/>
          <a:stretch>
            <a:fillRect/>
          </a:stretch>
        </p:blipFill>
        <p:spPr>
          <a:xfrm>
            <a:off x="571500" y="533400"/>
            <a:ext cx="17132300" cy="673100"/>
          </a:xfrm>
          <a:prstGeom prst="rect">
            <a:avLst/>
          </a:prstGeom>
        </p:spPr>
      </p:pic>
      <p:grpSp>
        <p:nvGrpSpPr>
          <p:cNvPr id="30" name="그룹 29"/>
          <p:cNvGrpSpPr/>
          <p:nvPr/>
        </p:nvGrpSpPr>
        <p:grpSpPr>
          <a:xfrm>
            <a:off x="5003800" y="1689100"/>
            <a:ext cx="8280400" cy="1854200"/>
            <a:chOff x="5003800" y="1689100"/>
            <a:chExt cx="8280400" cy="1854200"/>
          </a:xfrm>
        </p:grpSpPr>
        <p:pic>
          <p:nvPicPr>
            <p:cNvPr id="3" name="Picture 3"/>
            <p:cNvPicPr>
              <a:picLocks noChangeAspect="1"/>
            </p:cNvPicPr>
            <p:nvPr/>
          </p:nvPicPr>
          <p:blipFill>
            <a:blip r:embed="rId6"/>
            <a:stretch>
              <a:fillRect/>
            </a:stretch>
          </p:blipFill>
          <p:spPr>
            <a:xfrm>
              <a:off x="5003800" y="1689100"/>
              <a:ext cx="8280400" cy="1854200"/>
            </a:xfrm>
            <a:prstGeom prst="rect">
              <a:avLst/>
            </a:prstGeom>
          </p:spPr>
        </p:pic>
        <p:sp>
          <p:nvSpPr>
            <p:cNvPr id="8" name="TextBox 8"/>
            <p:cNvSpPr txBox="1"/>
            <p:nvPr/>
          </p:nvSpPr>
          <p:spPr>
            <a:xfrm>
              <a:off x="5410200" y="1866900"/>
              <a:ext cx="7480300" cy="1257300"/>
            </a:xfrm>
            <a:prstGeom prst="rect">
              <a:avLst/>
            </a:prstGeom>
          </p:spPr>
          <p:txBody>
            <a:bodyPr lIns="0" tIns="0" rIns="0" bIns="0" rtlCol="0" anchor="ctr"/>
            <a:lstStyle/>
            <a:p>
              <a:pPr lvl="0" algn="ctr">
                <a:lnSpc>
                  <a:spcPct val="99600"/>
                </a:lnSpc>
              </a:pPr>
              <a:r>
                <a:rPr lang="en-US" altLang="ko-KR" sz="6000" b="1" smtClean="0">
                  <a:solidFill>
                    <a:srgbClr val="000000"/>
                  </a:solidFill>
                  <a:latin typeface="나눔스퀘어_ac ExtraBold" panose="020B0600000101010101" pitchFamily="50" charset="-127"/>
                  <a:ea typeface="나눔스퀘어_ac ExtraBold" panose="020B0600000101010101" pitchFamily="50" charset="-127"/>
                </a:rPr>
                <a:t>What we have done</a:t>
              </a:r>
              <a:endParaRPr lang="ko-KR" sz="6000" b="1" i="0" u="none" strike="noStrike">
                <a:solidFill>
                  <a:srgbClr val="000000"/>
                </a:solidFill>
                <a:latin typeface="나눔스퀘어_ac ExtraBold" panose="020B0600000101010101" pitchFamily="50" charset="-127"/>
                <a:ea typeface="나눔스퀘어_ac ExtraBold" panose="020B0600000101010101" pitchFamily="50" charset="-127"/>
              </a:endParaRPr>
            </a:p>
          </p:txBody>
        </p:sp>
      </p:grpSp>
      <p:sp>
        <p:nvSpPr>
          <p:cNvPr id="18" name="TextBox 17"/>
          <p:cNvSpPr txBox="1"/>
          <p:nvPr/>
        </p:nvSpPr>
        <p:spPr>
          <a:xfrm>
            <a:off x="3310680" y="3855135"/>
            <a:ext cx="11929319" cy="646331"/>
          </a:xfrm>
          <a:prstGeom prst="rect">
            <a:avLst/>
          </a:prstGeom>
          <a:noFill/>
        </p:spPr>
        <p:txBody>
          <a:bodyPr wrap="square" rtlCol="0">
            <a:spAutoFit/>
          </a:bodyPr>
          <a:lstStyle/>
          <a:p>
            <a:r>
              <a:rPr lang="en-US" altLang="ko-KR" sz="3600" smtClean="0">
                <a:latin typeface="나눔스퀘어_ac ExtraBold" panose="020B0600000101010101" pitchFamily="50" charset="-127"/>
                <a:ea typeface="나눔스퀘어_ac ExtraBold" panose="020B0600000101010101" pitchFamily="50" charset="-127"/>
              </a:rPr>
              <a:t>Langchain &amp; RAG Study </a:t>
            </a:r>
            <a:r>
              <a:rPr lang="en-US" altLang="ko-KR" sz="3600" smtClean="0">
                <a:latin typeface="나눔스퀘어_ac" panose="020B0600000101010101" pitchFamily="50" charset="-127"/>
                <a:ea typeface="나눔스퀘어_ac" panose="020B0600000101010101" pitchFamily="50" charset="-127"/>
              </a:rPr>
              <a:t>| Rough Review  </a:t>
            </a:r>
            <a:endParaRPr lang="ko-KR" altLang="en-US" sz="3600">
              <a:latin typeface="나눔스퀘어_ac" panose="020B0600000101010101" pitchFamily="50" charset="-127"/>
              <a:ea typeface="나눔스퀘어_ac" panose="020B0600000101010101" pitchFamily="50" charset="-127"/>
            </a:endParaRPr>
          </a:p>
        </p:txBody>
      </p:sp>
      <p:grpSp>
        <p:nvGrpSpPr>
          <p:cNvPr id="31" name="그룹 30"/>
          <p:cNvGrpSpPr/>
          <p:nvPr/>
        </p:nvGrpSpPr>
        <p:grpSpPr>
          <a:xfrm>
            <a:off x="2389875" y="3790950"/>
            <a:ext cx="774700" cy="774700"/>
            <a:chOff x="2222500" y="4305300"/>
            <a:chExt cx="774700" cy="774700"/>
          </a:xfrm>
        </p:grpSpPr>
        <p:pic>
          <p:nvPicPr>
            <p:cNvPr id="32" name="Picture 7"/>
            <p:cNvPicPr>
              <a:picLocks noChangeAspect="1"/>
            </p:cNvPicPr>
            <p:nvPr/>
          </p:nvPicPr>
          <p:blipFill>
            <a:blip r:embed="rId7"/>
            <a:stretch>
              <a:fillRect/>
            </a:stretch>
          </p:blipFill>
          <p:spPr>
            <a:xfrm>
              <a:off x="2222500" y="4305300"/>
              <a:ext cx="774700" cy="774700"/>
            </a:xfrm>
            <a:prstGeom prst="rect">
              <a:avLst/>
            </a:prstGeom>
          </p:spPr>
        </p:pic>
        <p:sp>
          <p:nvSpPr>
            <p:cNvPr id="33" name="TextBox 12"/>
            <p:cNvSpPr txBox="1"/>
            <p:nvPr/>
          </p:nvSpPr>
          <p:spPr>
            <a:xfrm>
              <a:off x="2298700" y="4470400"/>
              <a:ext cx="622300" cy="419100"/>
            </a:xfrm>
            <a:prstGeom prst="rect">
              <a:avLst/>
            </a:prstGeom>
          </p:spPr>
          <p:txBody>
            <a:bodyPr lIns="0" tIns="0" rIns="0" bIns="0" rtlCol="0" anchor="ctr"/>
            <a:lstStyle/>
            <a:p>
              <a:pPr lvl="0" algn="ctr">
                <a:lnSpc>
                  <a:spcPct val="99600"/>
                </a:lnSpc>
              </a:pPr>
              <a:r>
                <a:rPr lang="en-US" sz="2400" i="0" u="none" strike="noStrike" smtClean="0">
                  <a:solidFill>
                    <a:srgbClr val="000000"/>
                  </a:solidFill>
                  <a:latin typeface="나눔스퀘어_ac" panose="020B0600000101010101" pitchFamily="50" charset="-127"/>
                </a:rPr>
                <a:t>01</a:t>
              </a:r>
              <a:endParaRPr lang="en-US" sz="2400" i="0" u="none" strike="noStrike">
                <a:solidFill>
                  <a:srgbClr val="000000"/>
                </a:solidFill>
                <a:latin typeface="나눔스퀘어_ac" panose="020B0600000101010101" pitchFamily="50" charset="-127"/>
              </a:endParaRPr>
            </a:p>
          </p:txBody>
        </p:sp>
      </p:grpSp>
      <p:sp>
        <p:nvSpPr>
          <p:cNvPr id="13" name="TextBox 17"/>
          <p:cNvSpPr txBox="1"/>
          <p:nvPr/>
        </p:nvSpPr>
        <p:spPr>
          <a:xfrm>
            <a:off x="1325084" y="4965700"/>
            <a:ext cx="4085116" cy="508000"/>
          </a:xfrm>
          <a:prstGeom prst="rect">
            <a:avLst/>
          </a:prstGeom>
          <a:solidFill>
            <a:srgbClr val="FFCD4A"/>
          </a:solidFill>
          <a:ln w="12700">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Vector-Storing Phase</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4" name="TextBox 3"/>
          <p:cNvSpPr txBox="1"/>
          <p:nvPr/>
        </p:nvSpPr>
        <p:spPr>
          <a:xfrm>
            <a:off x="1325084" y="5722490"/>
            <a:ext cx="7583486" cy="430887"/>
          </a:xfrm>
          <a:prstGeom prst="rect">
            <a:avLst/>
          </a:prstGeom>
          <a:noFill/>
        </p:spPr>
        <p:txBody>
          <a:bodyPr wrap="none" rtlCol="0">
            <a:spAutoFit/>
          </a:bodyPr>
          <a:lstStyle/>
          <a:p>
            <a:r>
              <a:rPr lang="en-US" altLang="ko-KR" sz="2200">
                <a:latin typeface="나눔스퀘어_ac" panose="020B0600000101010101" pitchFamily="50" charset="-127"/>
                <a:ea typeface="나눔스퀘어_ac" panose="020B0600000101010101" pitchFamily="50" charset="-127"/>
              </a:rPr>
              <a:t>Steps to effectively store and manage embedding vectors</a:t>
            </a:r>
            <a:endParaRPr lang="ko-KR" altLang="en-US" sz="2200">
              <a:latin typeface="나눔스퀘어_ac" panose="020B0600000101010101" pitchFamily="50" charset="-127"/>
              <a:ea typeface="나눔스퀘어_ac" panose="020B0600000101010101" pitchFamily="50" charset="-127"/>
            </a:endParaRPr>
          </a:p>
        </p:txBody>
      </p:sp>
      <p:sp>
        <p:nvSpPr>
          <p:cNvPr id="22" name="TextBox 17"/>
          <p:cNvSpPr txBox="1"/>
          <p:nvPr/>
        </p:nvSpPr>
        <p:spPr>
          <a:xfrm>
            <a:off x="1325084" y="6668813"/>
            <a:ext cx="3475516" cy="508000"/>
          </a:xfrm>
          <a:prstGeom prst="rect">
            <a:avLst/>
          </a:prstGeom>
          <a:solidFill>
            <a:schemeClr val="bg1">
              <a:lumMod val="85000"/>
            </a:schemeClr>
          </a:solidFill>
          <a:ln w="12700">
            <a:solidFill>
              <a:schemeClr val="tx1"/>
            </a:solidFill>
          </a:ln>
        </p:spPr>
        <p:txBody>
          <a:bodyPr lIns="0" tIns="0" rIns="0" bIns="0" rtlCol="0" anchor="ctr"/>
          <a:lstStyle/>
          <a:p>
            <a:pPr lvl="0" algn="ctr">
              <a:lnSpc>
                <a:spcPct val="99600"/>
              </a:lnSpc>
            </a:pPr>
            <a:r>
              <a:rPr lang="en-US" sz="2900" i="0" u="none" strike="noStrike" smtClean="0">
                <a:solidFill>
                  <a:srgbClr val="000000"/>
                </a:solidFill>
                <a:latin typeface="나눔스퀘어_ac Bold" panose="020B0600000101010101" pitchFamily="50" charset="-127"/>
                <a:ea typeface="나눔스퀘어_ac Bold" panose="020B0600000101010101" pitchFamily="50" charset="-127"/>
              </a:rPr>
              <a:t>Why Vector Store?</a:t>
            </a:r>
            <a:endParaRPr lang="en-US" sz="290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5" name="그룹 4"/>
          <p:cNvGrpSpPr/>
          <p:nvPr/>
        </p:nvGrpSpPr>
        <p:grpSpPr>
          <a:xfrm>
            <a:off x="1414025" y="7517637"/>
            <a:ext cx="1896655" cy="1896655"/>
            <a:chOff x="1414025" y="7517637"/>
            <a:chExt cx="1896655" cy="1896655"/>
          </a:xfrm>
        </p:grpSpPr>
        <p:pic>
          <p:nvPicPr>
            <p:cNvPr id="20" name="Picture 4"/>
            <p:cNvPicPr>
              <a:picLocks noChangeAspect="1"/>
            </p:cNvPicPr>
            <p:nvPr/>
          </p:nvPicPr>
          <p:blipFill>
            <a:blip r:embed="rId8"/>
            <a:stretch>
              <a:fillRect/>
            </a:stretch>
          </p:blipFill>
          <p:spPr>
            <a:xfrm>
              <a:off x="1414025" y="7517637"/>
              <a:ext cx="1896655" cy="1896655"/>
            </a:xfrm>
            <a:prstGeom prst="rect">
              <a:avLst/>
            </a:prstGeom>
          </p:spPr>
        </p:pic>
        <p:sp>
          <p:nvSpPr>
            <p:cNvPr id="24" name="TextBox 23"/>
            <p:cNvSpPr txBox="1"/>
            <p:nvPr/>
          </p:nvSpPr>
          <p:spPr>
            <a:xfrm>
              <a:off x="1595335" y="8091213"/>
              <a:ext cx="1534033" cy="830997"/>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Fast</a:t>
              </a:r>
            </a:p>
            <a:p>
              <a:pPr algn="ctr"/>
              <a:r>
                <a:rPr lang="en-US" altLang="ko-KR" sz="2400" smtClean="0">
                  <a:latin typeface="나눔스퀘어_ac Bold" panose="020B0600000101010101" pitchFamily="50" charset="-127"/>
                  <a:ea typeface="나눔스퀘어_ac Bold" panose="020B0600000101010101" pitchFamily="50" charset="-127"/>
                </a:rPr>
                <a:t>Search</a:t>
              </a:r>
              <a:endParaRPr lang="ko-KR" altLang="en-US" sz="2400">
                <a:latin typeface="나눔스퀘어_ac Bold" panose="020B0600000101010101" pitchFamily="50" charset="-127"/>
                <a:ea typeface="나눔스퀘어_ac Bold" panose="020B0600000101010101" pitchFamily="50" charset="-127"/>
              </a:endParaRPr>
            </a:p>
          </p:txBody>
        </p:sp>
      </p:grpSp>
      <p:pic>
        <p:nvPicPr>
          <p:cNvPr id="26" name="Picture 4"/>
          <p:cNvPicPr>
            <a:picLocks noChangeAspect="1"/>
          </p:cNvPicPr>
          <p:nvPr/>
        </p:nvPicPr>
        <p:blipFill>
          <a:blip r:embed="rId8"/>
          <a:stretch>
            <a:fillRect/>
          </a:stretch>
        </p:blipFill>
        <p:spPr>
          <a:xfrm>
            <a:off x="3852272" y="7517636"/>
            <a:ext cx="1896655" cy="1896655"/>
          </a:xfrm>
          <a:prstGeom prst="rect">
            <a:avLst/>
          </a:prstGeom>
        </p:spPr>
      </p:pic>
      <p:sp>
        <p:nvSpPr>
          <p:cNvPr id="28" name="TextBox 27"/>
          <p:cNvSpPr txBox="1"/>
          <p:nvPr/>
        </p:nvSpPr>
        <p:spPr>
          <a:xfrm>
            <a:off x="3942927" y="8235131"/>
            <a:ext cx="1715345" cy="461665"/>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Scalability</a:t>
            </a:r>
            <a:endParaRPr lang="ko-KR" altLang="en-US" sz="2400">
              <a:latin typeface="나눔스퀘어_ac Bold" panose="020B0600000101010101" pitchFamily="50" charset="-127"/>
              <a:ea typeface="나눔스퀘어_ac Bold" panose="020B0600000101010101" pitchFamily="50" charset="-127"/>
            </a:endParaRPr>
          </a:p>
        </p:txBody>
      </p:sp>
      <p:sp>
        <p:nvSpPr>
          <p:cNvPr id="6" name="직사각형 5"/>
          <p:cNvSpPr/>
          <p:nvPr/>
        </p:nvSpPr>
        <p:spPr>
          <a:xfrm>
            <a:off x="8663139" y="8052037"/>
            <a:ext cx="8558061" cy="769441"/>
          </a:xfrm>
          <a:prstGeom prst="rect">
            <a:avLst/>
          </a:prstGeom>
        </p:spPr>
        <p:txBody>
          <a:bodyPr wrap="square">
            <a:spAutoFit/>
          </a:bodyPr>
          <a:lstStyle/>
          <a:p>
            <a:r>
              <a:rPr lang="en-US" altLang="ko-KR" sz="2200" smtClean="0">
                <a:latin typeface="나눔스퀘어_ac" panose="020B0600000101010101" pitchFamily="50" charset="-127"/>
                <a:ea typeface="나눔스퀘어_ac" panose="020B0600000101010101" pitchFamily="50" charset="-127"/>
              </a:rPr>
              <a:t>Allows </a:t>
            </a:r>
            <a:r>
              <a:rPr lang="en-US" altLang="ko-KR" sz="2200">
                <a:latin typeface="나눔스퀘어_ac" panose="020B0600000101010101" pitchFamily="50" charset="-127"/>
                <a:ea typeface="나눔스퀘어_ac" panose="020B0600000101010101" pitchFamily="50" charset="-127"/>
              </a:rPr>
              <a:t>to look up similar paragraphs in context to your questions, rather than search based on keywords</a:t>
            </a:r>
            <a:endParaRPr lang="ko-KR" altLang="en-US" sz="2200">
              <a:latin typeface="나눔스퀘어_ac" panose="020B0600000101010101" pitchFamily="50" charset="-127"/>
              <a:ea typeface="나눔스퀘어_ac" panose="020B0600000101010101" pitchFamily="50" charset="-127"/>
            </a:endParaRPr>
          </a:p>
        </p:txBody>
      </p:sp>
      <p:sp>
        <p:nvSpPr>
          <p:cNvPr id="7" name="직사각형 6"/>
          <p:cNvSpPr/>
          <p:nvPr/>
        </p:nvSpPr>
        <p:spPr>
          <a:xfrm>
            <a:off x="8534400" y="7810500"/>
            <a:ext cx="8763000" cy="12192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연결선 9"/>
          <p:cNvCxnSpPr/>
          <p:nvPr/>
        </p:nvCxnSpPr>
        <p:spPr>
          <a:xfrm flipH="1">
            <a:off x="7848600" y="8420100"/>
            <a:ext cx="68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그룹 28"/>
          <p:cNvGrpSpPr/>
          <p:nvPr/>
        </p:nvGrpSpPr>
        <p:grpSpPr>
          <a:xfrm>
            <a:off x="6290519" y="7488431"/>
            <a:ext cx="1896655" cy="1896655"/>
            <a:chOff x="1414025" y="7517637"/>
            <a:chExt cx="1896655" cy="1896655"/>
          </a:xfrm>
        </p:grpSpPr>
        <p:pic>
          <p:nvPicPr>
            <p:cNvPr id="34" name="Picture 4"/>
            <p:cNvPicPr>
              <a:picLocks noChangeAspect="1"/>
            </p:cNvPicPr>
            <p:nvPr/>
          </p:nvPicPr>
          <p:blipFill>
            <a:blip r:embed="rId8"/>
            <a:stretch>
              <a:fillRect/>
            </a:stretch>
          </p:blipFill>
          <p:spPr>
            <a:xfrm>
              <a:off x="1414025" y="7517637"/>
              <a:ext cx="1896655" cy="1896655"/>
            </a:xfrm>
            <a:prstGeom prst="rect">
              <a:avLst/>
            </a:prstGeom>
          </p:spPr>
        </p:pic>
        <p:sp>
          <p:nvSpPr>
            <p:cNvPr id="35" name="TextBox 34"/>
            <p:cNvSpPr txBox="1"/>
            <p:nvPr/>
          </p:nvSpPr>
          <p:spPr>
            <a:xfrm>
              <a:off x="1595335" y="8091213"/>
              <a:ext cx="1534033" cy="830997"/>
            </a:xfrm>
            <a:prstGeom prst="rect">
              <a:avLst/>
            </a:prstGeom>
            <a:noFill/>
          </p:spPr>
          <p:txBody>
            <a:bodyPr wrap="square" rtlCol="0">
              <a:spAutoFit/>
            </a:bodyPr>
            <a:lstStyle/>
            <a:p>
              <a:pPr algn="ctr"/>
              <a:r>
                <a:rPr lang="en-US" altLang="ko-KR" sz="2400" smtClean="0">
                  <a:latin typeface="나눔스퀘어_ac Bold" panose="020B0600000101010101" pitchFamily="50" charset="-127"/>
                  <a:ea typeface="나눔스퀘어_ac Bold" panose="020B0600000101010101" pitchFamily="50" charset="-127"/>
                </a:rPr>
                <a:t>Semantic</a:t>
              </a:r>
            </a:p>
            <a:p>
              <a:pPr algn="ctr"/>
              <a:r>
                <a:rPr lang="en-US" altLang="ko-KR" sz="2400" smtClean="0">
                  <a:latin typeface="나눔스퀘어_ac Bold" panose="020B0600000101010101" pitchFamily="50" charset="-127"/>
                  <a:ea typeface="나눔스퀘어_ac Bold" panose="020B0600000101010101" pitchFamily="50" charset="-127"/>
                </a:rPr>
                <a:t>Seach</a:t>
              </a:r>
              <a:endParaRPr lang="ko-KR" altLang="en-US" sz="2400">
                <a:latin typeface="나눔스퀘어_ac Bold" panose="020B0600000101010101" pitchFamily="50" charset="-127"/>
                <a:ea typeface="나눔스퀘어_ac Bold" panose="020B0600000101010101" pitchFamily="50" charset="-127"/>
              </a:endParaRPr>
            </a:p>
          </p:txBody>
        </p:sp>
      </p:grpSp>
    </p:spTree>
    <p:extLst>
      <p:ext uri="{BB962C8B-B14F-4D97-AF65-F5344CB8AC3E}">
        <p14:creationId xmlns:p14="http://schemas.microsoft.com/office/powerpoint/2010/main" val="30011202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917</Words>
  <Application>Microsoft Office PowerPoint</Application>
  <PresentationFormat>사용자 지정</PresentationFormat>
  <Paragraphs>209</Paragraphs>
  <Slides>29</Slides>
  <Notes>1</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29</vt:i4>
      </vt:variant>
    </vt:vector>
  </HeadingPairs>
  <TitlesOfParts>
    <vt:vector size="36" baseType="lpstr">
      <vt:lpstr>맑은 고딕</vt:lpstr>
      <vt:lpstr>Arial</vt:lpstr>
      <vt:lpstr>나눔스퀘어_ac</vt:lpstr>
      <vt:lpstr>Calibri</vt:lpstr>
      <vt:lpstr>나눔스퀘어_ac Bold</vt:lpstr>
      <vt:lpstr>나눔스퀘어_ac ExtraBold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USER</cp:lastModifiedBy>
  <cp:revision>49</cp:revision>
  <dcterms:created xsi:type="dcterms:W3CDTF">2006-08-16T00:00:00Z</dcterms:created>
  <dcterms:modified xsi:type="dcterms:W3CDTF">2024-10-17T13:23:53Z</dcterms:modified>
</cp:coreProperties>
</file>